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26"/>
  </p:handoutMasterIdLst>
  <p:sldIdLst>
    <p:sldId id="256" r:id="rId2"/>
    <p:sldId id="257" r:id="rId3"/>
    <p:sldId id="260" r:id="rId4"/>
    <p:sldId id="259" r:id="rId5"/>
    <p:sldId id="262" r:id="rId6"/>
    <p:sldId id="261" r:id="rId7"/>
    <p:sldId id="267" r:id="rId8"/>
    <p:sldId id="269" r:id="rId9"/>
    <p:sldId id="272" r:id="rId10"/>
    <p:sldId id="277" r:id="rId11"/>
    <p:sldId id="280" r:id="rId12"/>
    <p:sldId id="295" r:id="rId13"/>
    <p:sldId id="283" r:id="rId14"/>
    <p:sldId id="284" r:id="rId15"/>
    <p:sldId id="285" r:id="rId16"/>
    <p:sldId id="286" r:id="rId17"/>
    <p:sldId id="287" r:id="rId18"/>
    <p:sldId id="289" r:id="rId19"/>
    <p:sldId id="291" r:id="rId20"/>
    <p:sldId id="292" r:id="rId21"/>
    <p:sldId id="293" r:id="rId22"/>
    <p:sldId id="294" r:id="rId23"/>
    <p:sldId id="296" r:id="rId24"/>
    <p:sldId id="270" r:id="rId25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33" autoAdjust="0"/>
  </p:normalViewPr>
  <p:slideViewPr>
    <p:cSldViewPr>
      <p:cViewPr varScale="1">
        <p:scale>
          <a:sx n="109" d="100"/>
          <a:sy n="109" d="100"/>
        </p:scale>
        <p:origin x="100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1" d="100"/>
          <a:sy n="111" d="100"/>
        </p:scale>
        <p:origin x="82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E449D10-DAD0-05CC-9268-A8DC27EAA5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4F57DB-9CD0-AD2C-E647-2DD1A33EB3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BD312-7A22-4628-9EB6-1C813610A863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09E62-6A56-297C-CD96-BD8491AA76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23ED71-35B3-BAAA-BCBC-50963D06F4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3196D-0360-4B90-8D39-9E91BF9FD2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142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verTx" preserve="1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 bwMode="auto">
          <a:xfrm>
            <a:off x="371520" y="2560320"/>
            <a:ext cx="11448720" cy="213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 bwMode="auto">
          <a:xfrm>
            <a:off x="371520" y="1563840"/>
            <a:ext cx="11448720" cy="19188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 bwMode="auto">
          <a:xfrm>
            <a:off x="371520" y="1774440"/>
            <a:ext cx="11448720" cy="19188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fourObj" preserve="1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 bwMode="auto">
          <a:xfrm>
            <a:off x="371520" y="2560320"/>
            <a:ext cx="11448720" cy="213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 bwMode="auto">
          <a:xfrm>
            <a:off x="371520" y="1563840"/>
            <a:ext cx="5586840" cy="19188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 bwMode="auto">
          <a:xfrm>
            <a:off x="6238080" y="1563840"/>
            <a:ext cx="5586840" cy="19188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 bwMode="auto">
          <a:xfrm>
            <a:off x="371520" y="1774440"/>
            <a:ext cx="5586840" cy="19188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 bwMode="auto">
          <a:xfrm>
            <a:off x="6238080" y="1774440"/>
            <a:ext cx="5586840" cy="19188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 bwMode="auto">
          <a:xfrm>
            <a:off x="371520" y="2560320"/>
            <a:ext cx="11448720" cy="213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 bwMode="auto">
          <a:xfrm>
            <a:off x="371520" y="1563840"/>
            <a:ext cx="3686400" cy="19188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 bwMode="auto">
          <a:xfrm>
            <a:off x="4242600" y="1563840"/>
            <a:ext cx="3686400" cy="19188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 bwMode="auto">
          <a:xfrm>
            <a:off x="8113680" y="1563840"/>
            <a:ext cx="3686400" cy="19188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 bwMode="auto">
          <a:xfrm>
            <a:off x="371520" y="1774440"/>
            <a:ext cx="3686400" cy="19188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body"/>
          </p:nvPr>
        </p:nvSpPr>
        <p:spPr bwMode="auto">
          <a:xfrm>
            <a:off x="4242600" y="1774440"/>
            <a:ext cx="3686400" cy="19188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body"/>
          </p:nvPr>
        </p:nvSpPr>
        <p:spPr bwMode="auto">
          <a:xfrm>
            <a:off x="8113680" y="1774440"/>
            <a:ext cx="3686400" cy="19188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 bwMode="auto">
          <a:xfrm>
            <a:off x="371520" y="2560320"/>
            <a:ext cx="11448720" cy="213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 bwMode="auto">
          <a:xfrm>
            <a:off x="371520" y="1561320"/>
            <a:ext cx="11448720" cy="40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de-DE" sz="3200" b="0" strike="noStrike" spc="-1" dirty="0"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 bwMode="auto">
          <a:xfrm>
            <a:off x="371520" y="2560320"/>
            <a:ext cx="11448720" cy="213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 bwMode="auto">
          <a:xfrm>
            <a:off x="371520" y="1563840"/>
            <a:ext cx="11448720" cy="40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 bwMode="auto">
          <a:xfrm>
            <a:off x="371520" y="2560320"/>
            <a:ext cx="11448720" cy="213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 bwMode="auto">
          <a:xfrm>
            <a:off x="371520" y="1563840"/>
            <a:ext cx="5586840" cy="40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 bwMode="auto">
          <a:xfrm>
            <a:off x="6238080" y="1563840"/>
            <a:ext cx="5586840" cy="40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 bwMode="auto">
          <a:xfrm>
            <a:off x="371520" y="2560320"/>
            <a:ext cx="11448720" cy="213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nly" preserve="1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 bwMode="auto">
          <a:xfrm>
            <a:off x="371520" y="2560320"/>
            <a:ext cx="11448720" cy="990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AndObj" preserve="1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 bwMode="auto">
          <a:xfrm>
            <a:off x="371520" y="2560320"/>
            <a:ext cx="11448720" cy="213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 bwMode="auto">
          <a:xfrm>
            <a:off x="371520" y="1563840"/>
            <a:ext cx="5586840" cy="19188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 bwMode="auto">
          <a:xfrm>
            <a:off x="6238080" y="1563840"/>
            <a:ext cx="5586840" cy="40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 bwMode="auto">
          <a:xfrm>
            <a:off x="371520" y="1774440"/>
            <a:ext cx="5586840" cy="19188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AndTwoObj" preserve="1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 bwMode="auto">
          <a:xfrm>
            <a:off x="371520" y="2560320"/>
            <a:ext cx="11448720" cy="213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 bwMode="auto">
          <a:xfrm>
            <a:off x="371520" y="1563840"/>
            <a:ext cx="5586840" cy="40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 bwMode="auto">
          <a:xfrm>
            <a:off x="6238080" y="1563840"/>
            <a:ext cx="5586840" cy="19188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 bwMode="auto">
          <a:xfrm>
            <a:off x="6238080" y="1774440"/>
            <a:ext cx="5586840" cy="19188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OverTx" preserve="1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 bwMode="auto">
          <a:xfrm>
            <a:off x="371520" y="2560320"/>
            <a:ext cx="11448720" cy="2137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 bwMode="auto">
          <a:xfrm>
            <a:off x="371520" y="1563840"/>
            <a:ext cx="5586840" cy="19188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 bwMode="auto">
          <a:xfrm>
            <a:off x="6238080" y="1563840"/>
            <a:ext cx="5586840" cy="19188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 bwMode="auto">
          <a:xfrm>
            <a:off x="371520" y="1774440"/>
            <a:ext cx="11448720" cy="19188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/>
          <p:nvPr/>
        </p:nvSpPr>
        <p:spPr bwMode="auto">
          <a:xfrm>
            <a:off x="371160" y="6416640"/>
            <a:ext cx="1144907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Picture 41"/>
          <p:cNvPicPr/>
          <p:nvPr/>
        </p:nvPicPr>
        <p:blipFill>
          <a:blip r:embed="rId14"/>
          <a:stretch/>
        </p:blipFill>
        <p:spPr bwMode="auto">
          <a:xfrm>
            <a:off x="11592720" y="207000"/>
            <a:ext cx="399600" cy="206640"/>
          </a:xfrm>
          <a:prstGeom prst="rect">
            <a:avLst/>
          </a:prstGeom>
          <a:ln>
            <a:noFill/>
          </a:ln>
        </p:spPr>
      </p:pic>
      <p:pic>
        <p:nvPicPr>
          <p:cNvPr id="2" name="Picture 47"/>
          <p:cNvPicPr/>
          <p:nvPr/>
        </p:nvPicPr>
        <p:blipFill>
          <a:blip r:embed="rId15"/>
          <a:stretch/>
        </p:blipFill>
        <p:spPr bwMode="auto">
          <a:xfrm>
            <a:off x="11147040" y="169920"/>
            <a:ext cx="243360" cy="279360"/>
          </a:xfrm>
          <a:prstGeom prst="rect">
            <a:avLst/>
          </a:prstGeom>
          <a:ln>
            <a:noFill/>
          </a:ln>
        </p:spPr>
      </p:pic>
      <p:pic>
        <p:nvPicPr>
          <p:cNvPr id="3" name="Picture 42"/>
          <p:cNvPicPr/>
          <p:nvPr/>
        </p:nvPicPr>
        <p:blipFill>
          <a:blip r:embed="rId16"/>
          <a:stretch/>
        </p:blipFill>
        <p:spPr bwMode="auto">
          <a:xfrm>
            <a:off x="10726560" y="191880"/>
            <a:ext cx="223920" cy="248040"/>
          </a:xfrm>
          <a:prstGeom prst="rect">
            <a:avLst/>
          </a:prstGeom>
          <a:ln>
            <a:noFill/>
          </a:ln>
        </p:spPr>
      </p:pic>
      <p:pic>
        <p:nvPicPr>
          <p:cNvPr id="8" name="Grafik 12"/>
          <p:cNvPicPr/>
          <p:nvPr/>
        </p:nvPicPr>
        <p:blipFill>
          <a:blip r:embed="rId17"/>
          <a:stretch/>
        </p:blipFill>
        <p:spPr bwMode="auto">
          <a:xfrm>
            <a:off x="522000" y="482760"/>
            <a:ext cx="3084120" cy="618840"/>
          </a:xfrm>
          <a:prstGeom prst="rect">
            <a:avLst/>
          </a:prstGeom>
          <a:ln>
            <a:noFill/>
          </a:ln>
        </p:spPr>
      </p:pic>
      <p:pic>
        <p:nvPicPr>
          <p:cNvPr id="9" name="Picture 5"/>
          <p:cNvPicPr/>
          <p:nvPr/>
        </p:nvPicPr>
        <p:blipFill>
          <a:blip r:embed="rId14"/>
          <a:stretch/>
        </p:blipFill>
        <p:spPr bwMode="auto">
          <a:xfrm>
            <a:off x="10680840" y="521640"/>
            <a:ext cx="1008360" cy="521280"/>
          </a:xfrm>
          <a:prstGeom prst="rect">
            <a:avLst/>
          </a:prstGeom>
          <a:ln>
            <a:noFill/>
          </a:ln>
        </p:spPr>
      </p:pic>
      <p:pic>
        <p:nvPicPr>
          <p:cNvPr id="10" name="Picture 6"/>
          <p:cNvPicPr/>
          <p:nvPr/>
        </p:nvPicPr>
        <p:blipFill>
          <a:blip r:embed="rId15"/>
          <a:stretch/>
        </p:blipFill>
        <p:spPr bwMode="auto">
          <a:xfrm>
            <a:off x="9556560" y="428400"/>
            <a:ext cx="614520" cy="704520"/>
          </a:xfrm>
          <a:prstGeom prst="rect">
            <a:avLst/>
          </a:prstGeom>
          <a:ln>
            <a:noFill/>
          </a:ln>
        </p:spPr>
      </p:pic>
      <p:sp>
        <p:nvSpPr>
          <p:cNvPr id="11" name="PlaceHolder 6"/>
          <p:cNvSpPr>
            <a:spLocks noGrp="1"/>
          </p:cNvSpPr>
          <p:nvPr>
            <p:ph type="title"/>
          </p:nvPr>
        </p:nvSpPr>
        <p:spPr bwMode="auto">
          <a:xfrm>
            <a:off x="371520" y="2560320"/>
            <a:ext cx="11448720" cy="213732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de-DE" sz="5400" b="1" strike="noStrike" spc="-1">
                <a:solidFill>
                  <a:srgbClr val="0065BD"/>
                </a:solidFill>
                <a:latin typeface="Calibri"/>
              </a:rPr>
              <a:t>Mastertitelformat bearbeiten</a:t>
            </a:r>
            <a:endParaRPr lang="en-US" sz="5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body"/>
          </p:nvPr>
        </p:nvSpPr>
        <p:spPr bwMode="auto">
          <a:xfrm>
            <a:off x="371520" y="1563840"/>
            <a:ext cx="11448720" cy="40248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r>
              <a:rPr lang="en-US" sz="2400" b="1" strike="noStrike" spc="-1">
                <a:solidFill>
                  <a:srgbClr val="808080"/>
                </a:solidFill>
                <a:latin typeface="Calibri"/>
              </a:rPr>
              <a:t>Lecture Title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8"/>
          <p:cNvSpPr>
            <a:spLocks noGrp="1"/>
          </p:cNvSpPr>
          <p:nvPr>
            <p:ph type="body"/>
          </p:nvPr>
        </p:nvSpPr>
        <p:spPr bwMode="auto">
          <a:xfrm>
            <a:off x="371520" y="1993320"/>
            <a:ext cx="11448720" cy="40248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r>
              <a:rPr lang="en-US" sz="2400" b="1" strike="noStrike" spc="-1">
                <a:solidFill>
                  <a:srgbClr val="808080"/>
                </a:solidFill>
                <a:latin typeface="Calibri"/>
              </a:rPr>
              <a:t>Subtitle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9"/>
          <p:cNvSpPr>
            <a:spLocks noGrp="1"/>
          </p:cNvSpPr>
          <p:nvPr>
            <p:ph type="body"/>
          </p:nvPr>
        </p:nvSpPr>
        <p:spPr bwMode="auto">
          <a:xfrm>
            <a:off x="371520" y="5950440"/>
            <a:ext cx="5715360" cy="468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r>
              <a:rPr lang="en-US" sz="1800" b="1" strike="noStrike" spc="-1">
                <a:solidFill>
                  <a:srgbClr val="808080"/>
                </a:solidFill>
                <a:latin typeface="Calibri"/>
              </a:rPr>
              <a:t>Semester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10"/>
          <p:cNvSpPr>
            <a:spLocks noGrp="1"/>
          </p:cNvSpPr>
          <p:nvPr>
            <p:ph type="body"/>
          </p:nvPr>
        </p:nvSpPr>
        <p:spPr bwMode="auto">
          <a:xfrm>
            <a:off x="371520" y="4816080"/>
            <a:ext cx="11448720" cy="94212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  <a:defRPr/>
            </a:pPr>
            <a:r>
              <a:rPr lang="en-US" sz="1800" b="1" strike="noStrike" spc="-1">
                <a:solidFill>
                  <a:srgbClr val="808080"/>
                </a:solidFill>
                <a:latin typeface="Calibri"/>
              </a:rPr>
              <a:t>Presenter Name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11"/>
          <p:cNvSpPr>
            <a:spLocks noGrp="1"/>
          </p:cNvSpPr>
          <p:nvPr>
            <p:ph type="body"/>
          </p:nvPr>
        </p:nvSpPr>
        <p:spPr bwMode="auto">
          <a:xfrm>
            <a:off x="6086880" y="5950440"/>
            <a:ext cx="5733000" cy="468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r>
              <a:rPr lang="en-US" sz="1800" b="1" strike="noStrike" spc="-1">
                <a:solidFill>
                  <a:srgbClr val="808080"/>
                </a:solidFill>
                <a:latin typeface="Calibri"/>
              </a:rPr>
              <a:t>Date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FFFFF">
            <a:alpha val="99999"/>
          </a:srgbClr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" name="TextShape 2"/>
          <p:cNvSpPr txBox="1"/>
          <p:nvPr/>
        </p:nvSpPr>
        <p:spPr bwMode="auto">
          <a:xfrm>
            <a:off x="371520" y="1563840"/>
            <a:ext cx="11448720" cy="402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TextShape 4"/>
          <p:cNvSpPr txBox="1"/>
          <p:nvPr/>
        </p:nvSpPr>
        <p:spPr bwMode="auto">
          <a:xfrm>
            <a:off x="371520" y="5950440"/>
            <a:ext cx="5715360" cy="468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defRPr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2811199" name="文本框 532811198"/>
          <p:cNvSpPr txBox="1"/>
          <p:nvPr/>
        </p:nvSpPr>
        <p:spPr bwMode="auto">
          <a:xfrm>
            <a:off x="2534183" y="1768928"/>
            <a:ext cx="3200918" cy="24387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341178062" name="文本框 1341178061"/>
          <p:cNvSpPr txBox="1"/>
          <p:nvPr/>
        </p:nvSpPr>
        <p:spPr bwMode="auto">
          <a:xfrm>
            <a:off x="1601122" y="1600458"/>
            <a:ext cx="9402031" cy="24387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790908884" name="流程图: 可选过程 1790908883"/>
          <p:cNvSpPr/>
          <p:nvPr/>
        </p:nvSpPr>
        <p:spPr bwMode="auto">
          <a:xfrm>
            <a:off x="1401415" y="1966320"/>
            <a:ext cx="9388928" cy="929821"/>
          </a:xfrm>
          <a:prstGeom prst="flowChartAlternateProcess">
            <a:avLst/>
          </a:prstGeom>
          <a:solidFill>
            <a:srgbClr val="0070C0"/>
          </a:solidFill>
          <a:ln w="25400" cap="flat" cmpd="sng" algn="ctr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clip" vert="horz" wrap="square" lIns="91440" tIns="45720" rIns="91440" bIns="45720" numCol="1" spcCol="0" rtlCol="0" fromWordArt="0" anchor="ctr" anchorCtr="0" forceAA="0" compatLnSpc="0"/>
          <a:lstStyle/>
          <a:p>
            <a:pPr algn="ctr">
              <a:lnSpc>
                <a:spcPct val="100000"/>
              </a:lnSpc>
              <a:defRPr/>
            </a:pPr>
            <a:r>
              <a:rPr lang="en-US" sz="2400" b="0" i="0" u="none" strike="noStrike" cap="none" spc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Follow the Rules: Efficient Optimization-based Motion Planning for Autonomous Vehicles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999691957" name="文本框 1999691956"/>
          <p:cNvSpPr txBox="1"/>
          <p:nvPr/>
        </p:nvSpPr>
        <p:spPr bwMode="auto">
          <a:xfrm>
            <a:off x="3681745" y="3542000"/>
            <a:ext cx="4810268" cy="1601272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ctr" anchorCtr="0" forceAA="0" compatLnSpc="0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sz="1800" dirty="0"/>
              <a:t>Mo Chen</a:t>
            </a:r>
            <a:endParaRPr sz="1800" dirty="0"/>
          </a:p>
          <a:p>
            <a:pPr algn="ctr">
              <a:lnSpc>
                <a:spcPct val="200000"/>
              </a:lnSpc>
              <a:defRPr/>
            </a:pPr>
            <a:r>
              <a:rPr sz="1800" dirty="0"/>
              <a:t>Technical University of Munich</a:t>
            </a:r>
          </a:p>
          <a:p>
            <a:pPr algn="ctr">
              <a:lnSpc>
                <a:spcPct val="200000"/>
              </a:lnSpc>
              <a:defRPr/>
            </a:pPr>
            <a:r>
              <a:rPr lang="en-US" dirty="0"/>
              <a:t>03</a:t>
            </a:r>
            <a:r>
              <a:rPr sz="1800" dirty="0"/>
              <a:t>.0</a:t>
            </a:r>
            <a:r>
              <a:rPr lang="en-US" dirty="0"/>
              <a:t>7</a:t>
            </a:r>
            <a:r>
              <a:rPr sz="1800" dirty="0"/>
              <a:t>.2023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948960-803F-D34C-54AC-2611F5D87CA3}"/>
              </a:ext>
            </a:extLst>
          </p:cNvPr>
          <p:cNvSpPr txBox="1"/>
          <p:nvPr/>
        </p:nvSpPr>
        <p:spPr>
          <a:xfrm>
            <a:off x="839416" y="1340768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Signal Temporal Logic – Our encoding Method</a:t>
            </a:r>
            <a:endParaRPr lang="zh-CN" altLang="en-US" sz="3600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8E10AA1F-ED9C-E879-5E9A-78D595DA0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065" y="2204864"/>
            <a:ext cx="5178952" cy="3888432"/>
          </a:xfrm>
          <a:prstGeom prst="rect">
            <a:avLst/>
          </a:prstGeom>
        </p:spPr>
      </p:pic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03572E7E-4AC5-EBDD-2AA0-CEBB3C464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2420888"/>
            <a:ext cx="4824536" cy="361840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B0B058B-1EB5-8D9D-AAAB-7C2F78340047}"/>
              </a:ext>
            </a:extLst>
          </p:cNvPr>
          <p:cNvSpPr txBox="1"/>
          <p:nvPr/>
        </p:nvSpPr>
        <p:spPr>
          <a:xfrm>
            <a:off x="3791744" y="278092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max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2171EDE-CBFD-EAC4-7287-A8F7820DEFF4}"/>
              </a:ext>
            </a:extLst>
          </p:cNvPr>
          <p:cNvSpPr txBox="1"/>
          <p:nvPr/>
        </p:nvSpPr>
        <p:spPr>
          <a:xfrm>
            <a:off x="4583832" y="384532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min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5ACDBA7-714C-1911-C6BD-DEE163B9BFFC}"/>
              </a:ext>
            </a:extLst>
          </p:cNvPr>
          <p:cNvSpPr txBox="1"/>
          <p:nvPr/>
        </p:nvSpPr>
        <p:spPr>
          <a:xfrm>
            <a:off x="1919536" y="372632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min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E036D0A-734C-47FD-5209-0163C4D5EA6B}"/>
              </a:ext>
            </a:extLst>
          </p:cNvPr>
          <p:cNvSpPr txBox="1"/>
          <p:nvPr/>
        </p:nvSpPr>
        <p:spPr>
          <a:xfrm>
            <a:off x="1140512" y="454580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max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CDFF34E-AEEB-40B6-C3EC-728CD159755B}"/>
              </a:ext>
            </a:extLst>
          </p:cNvPr>
          <p:cNvSpPr txBox="1"/>
          <p:nvPr/>
        </p:nvSpPr>
        <p:spPr>
          <a:xfrm>
            <a:off x="2294623" y="467172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min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7712FEA-F479-00E6-C1E5-B1FC72C82D9F}"/>
              </a:ext>
            </a:extLst>
          </p:cNvPr>
          <p:cNvSpPr txBox="1"/>
          <p:nvPr/>
        </p:nvSpPr>
        <p:spPr>
          <a:xfrm>
            <a:off x="3411044" y="463915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max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389733D-4E2A-8B36-C997-FA0A5301812A}"/>
              </a:ext>
            </a:extLst>
          </p:cNvPr>
          <p:cNvSpPr txBox="1"/>
          <p:nvPr/>
        </p:nvSpPr>
        <p:spPr>
          <a:xfrm>
            <a:off x="4527465" y="464844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min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D8A43D6-07A4-4B92-D2D2-C767DDD39423}"/>
              </a:ext>
            </a:extLst>
          </p:cNvPr>
          <p:cNvSpPr txBox="1"/>
          <p:nvPr/>
        </p:nvSpPr>
        <p:spPr>
          <a:xfrm>
            <a:off x="9696400" y="278092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max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6AB71D8-0A19-B8B0-4D76-EEA1D3B67DC7}"/>
              </a:ext>
            </a:extLst>
          </p:cNvPr>
          <p:cNvSpPr txBox="1"/>
          <p:nvPr/>
        </p:nvSpPr>
        <p:spPr>
          <a:xfrm>
            <a:off x="7392144" y="426982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min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0695B6D2-7F87-5571-C042-1F7FEFAD4F46}"/>
              </a:ext>
            </a:extLst>
          </p:cNvPr>
          <p:cNvSpPr/>
          <p:nvPr/>
        </p:nvSpPr>
        <p:spPr>
          <a:xfrm>
            <a:off x="1991544" y="2276872"/>
            <a:ext cx="302433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CC1F42D-F535-A9F8-4B15-70DBD74ECFF3}"/>
              </a:ext>
            </a:extLst>
          </p:cNvPr>
          <p:cNvSpPr txBox="1"/>
          <p:nvPr/>
        </p:nvSpPr>
        <p:spPr>
          <a:xfrm>
            <a:off x="5049900" y="2334630"/>
            <a:ext cx="22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Its robustness&gt;0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3EF7EAC-8305-7D7C-01AA-D308FAC6DD0F}"/>
              </a:ext>
            </a:extLst>
          </p:cNvPr>
          <p:cNvSpPr/>
          <p:nvPr/>
        </p:nvSpPr>
        <p:spPr>
          <a:xfrm>
            <a:off x="4566282" y="3765764"/>
            <a:ext cx="614051" cy="50405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388956A-8241-4A43-02ED-C3B50458B33A}"/>
              </a:ext>
            </a:extLst>
          </p:cNvPr>
          <p:cNvSpPr/>
          <p:nvPr/>
        </p:nvSpPr>
        <p:spPr>
          <a:xfrm>
            <a:off x="3805105" y="2784772"/>
            <a:ext cx="614051" cy="50405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FDFFF7-1C40-4033-2A81-0669A721510E}"/>
              </a:ext>
            </a:extLst>
          </p:cNvPr>
          <p:cNvSpPr txBox="1"/>
          <p:nvPr/>
        </p:nvSpPr>
        <p:spPr>
          <a:xfrm>
            <a:off x="672623" y="5845128"/>
            <a:ext cx="273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Same functions as inputs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F8C2692-963C-7657-450A-F9511CA927C4}"/>
              </a:ext>
            </a:extLst>
          </p:cNvPr>
          <p:cNvSpPr/>
          <p:nvPr/>
        </p:nvSpPr>
        <p:spPr>
          <a:xfrm>
            <a:off x="4483195" y="4545807"/>
            <a:ext cx="61405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FA5D1E7-AE0E-926F-5C4D-FF197E91E452}"/>
              </a:ext>
            </a:extLst>
          </p:cNvPr>
          <p:cNvSpPr/>
          <p:nvPr/>
        </p:nvSpPr>
        <p:spPr>
          <a:xfrm>
            <a:off x="3391928" y="4571790"/>
            <a:ext cx="61405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70469E5-8A55-0953-F0D8-BF649F335142}"/>
              </a:ext>
            </a:extLst>
          </p:cNvPr>
          <p:cNvSpPr/>
          <p:nvPr/>
        </p:nvSpPr>
        <p:spPr>
          <a:xfrm>
            <a:off x="1841598" y="3710599"/>
            <a:ext cx="614051" cy="50405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F7B2819-509A-602D-DCCA-C243A7B88705}"/>
              </a:ext>
            </a:extLst>
          </p:cNvPr>
          <p:cNvSpPr/>
          <p:nvPr/>
        </p:nvSpPr>
        <p:spPr>
          <a:xfrm>
            <a:off x="2219937" y="4604358"/>
            <a:ext cx="61405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D2623C1-AE96-8A7E-B40E-B2D314C1B5E7}"/>
              </a:ext>
            </a:extLst>
          </p:cNvPr>
          <p:cNvSpPr/>
          <p:nvPr/>
        </p:nvSpPr>
        <p:spPr>
          <a:xfrm>
            <a:off x="1140512" y="4504428"/>
            <a:ext cx="61405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5D55AF1-0A3C-0B91-1FF2-064C8F8E41D1}"/>
              </a:ext>
            </a:extLst>
          </p:cNvPr>
          <p:cNvSpPr/>
          <p:nvPr/>
        </p:nvSpPr>
        <p:spPr>
          <a:xfrm>
            <a:off x="7333731" y="4220899"/>
            <a:ext cx="614051" cy="50405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9260C94-C594-205A-2F7E-C750A86EF354}"/>
              </a:ext>
            </a:extLst>
          </p:cNvPr>
          <p:cNvSpPr/>
          <p:nvPr/>
        </p:nvSpPr>
        <p:spPr>
          <a:xfrm>
            <a:off x="9689342" y="2772014"/>
            <a:ext cx="614051" cy="50405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55E385-1F92-B2F9-3466-08187155B254}"/>
              </a:ext>
            </a:extLst>
          </p:cNvPr>
          <p:cNvSpPr txBox="1"/>
          <p:nvPr/>
        </p:nvSpPr>
        <p:spPr>
          <a:xfrm>
            <a:off x="4545334" y="2778218"/>
            <a:ext cx="306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Different functions as inputs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6636CD1-1EF9-963F-DCEE-77D5B48A3066}"/>
              </a:ext>
            </a:extLst>
          </p:cNvPr>
          <p:cNvCxnSpPr>
            <a:cxnSpLocks/>
          </p:cNvCxnSpPr>
          <p:nvPr/>
        </p:nvCxnSpPr>
        <p:spPr>
          <a:xfrm>
            <a:off x="3411044" y="6039291"/>
            <a:ext cx="8063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25FAD0A-8932-717E-5DD4-2D451C8E9969}"/>
              </a:ext>
            </a:extLst>
          </p:cNvPr>
          <p:cNvSpPr txBox="1"/>
          <p:nvPr/>
        </p:nvSpPr>
        <p:spPr>
          <a:xfrm>
            <a:off x="4214893" y="5851373"/>
            <a:ext cx="339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Iteratively use </a:t>
            </a:r>
            <a:r>
              <a:rPr lang="en-US" altLang="zh-CN" dirty="0" err="1">
                <a:solidFill>
                  <a:srgbClr val="FF0000"/>
                </a:solidFill>
              </a:rPr>
              <a:t>smin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en-US" altLang="zh-CN" dirty="0" err="1">
                <a:solidFill>
                  <a:srgbClr val="FF0000"/>
                </a:solidFill>
              </a:rPr>
              <a:t>smax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5DF50E6-3E8F-E920-6421-99CA472FF978}"/>
              </a:ext>
            </a:extLst>
          </p:cNvPr>
          <p:cNvCxnSpPr>
            <a:cxnSpLocks/>
          </p:cNvCxnSpPr>
          <p:nvPr/>
        </p:nvCxnSpPr>
        <p:spPr>
          <a:xfrm>
            <a:off x="6004778" y="3147550"/>
            <a:ext cx="0" cy="28145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29006DD-36E0-356A-000A-BE4230E46B0D}"/>
                  </a:ext>
                </a:extLst>
              </p:cNvPr>
              <p:cNvSpPr txBox="1"/>
              <p:nvPr/>
            </p:nvSpPr>
            <p:spPr>
              <a:xfrm>
                <a:off x="5193409" y="3384142"/>
                <a:ext cx="3062833" cy="375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70C0"/>
                    </a:solidFill>
                  </a:rPr>
                  <a:t>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i="1" kern="1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de-DE" altLang="zh-CN" kern="1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CN" b="0" i="0" kern="1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in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rgbClr val="0070C0"/>
                    </a:solidFill>
                  </a:rPr>
                  <a:t> /</a:t>
                </a:r>
                <a:r>
                  <a:rPr lang="zh-CN" altLang="zh-CN" kern="100" dirty="0">
                    <a:solidFill>
                      <a:srgbClr val="0070C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i="1" kern="1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de-DE" altLang="zh-CN" kern="1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max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rgbClr val="0070C0"/>
                    </a:solidFill>
                  </a:rPr>
                  <a:t> </a:t>
                </a:r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29006DD-36E0-356A-000A-BE4230E46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409" y="3384142"/>
                <a:ext cx="3062833" cy="375809"/>
              </a:xfrm>
              <a:prstGeom prst="rect">
                <a:avLst/>
              </a:prstGeom>
              <a:blipFill>
                <a:blip r:embed="rId5"/>
                <a:stretch>
                  <a:fillRect l="-1793" t="-4839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84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948960-803F-D34C-54AC-2611F5D87CA3}"/>
              </a:ext>
            </a:extLst>
          </p:cNvPr>
          <p:cNvSpPr txBox="1"/>
          <p:nvPr/>
        </p:nvSpPr>
        <p:spPr>
          <a:xfrm>
            <a:off x="839416" y="1340768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Signal Temporal Logic – Our encoding Method</a:t>
            </a:r>
            <a:endParaRPr lang="zh-CN" altLang="en-US" sz="3600" dirty="0"/>
          </a:p>
        </p:txBody>
      </p:sp>
      <p:pic>
        <p:nvPicPr>
          <p:cNvPr id="23" name="图片 22" descr="图示&#10;&#10;描述已自动生成">
            <a:extLst>
              <a:ext uri="{FF2B5EF4-FFF2-40B4-BE49-F238E27FC236}">
                <a16:creationId xmlns:a16="http://schemas.microsoft.com/office/drawing/2014/main" id="{D5B27B8B-3549-B8D3-C933-D00C85C03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66" y="1981242"/>
            <a:ext cx="4824536" cy="36184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31D9543-C915-1AF4-CCEB-E28100AC8A1B}"/>
                  </a:ext>
                </a:extLst>
              </p:cNvPr>
              <p:cNvSpPr txBox="1"/>
              <p:nvPr/>
            </p:nvSpPr>
            <p:spPr>
              <a:xfrm>
                <a:off x="5087888" y="2276872"/>
                <a:ext cx="6552728" cy="2024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kern="100" dirty="0">
                    <a:effectLst/>
                    <a:latin typeface="+mj-lt"/>
                    <a:ea typeface="等线" panose="02010600030101010101" pitchFamily="2" charset="-122"/>
                    <a:cs typeface="Times New Roman" panose="02020603050405020304" pitchFamily="18" charset="0"/>
                  </a:rPr>
                  <a:t>Encode temporal operators into iterative form: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zh-CN" sz="240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de-DE" altLang="zh-CN" sz="240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de-DE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kern="100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de-DE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zh-CN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de-DE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zh-CN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𝜉</m:t>
                                  </m:r>
                                  <m:r>
                                    <a:rPr lang="de-DE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de-DE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de-DE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zh-CN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altLang="zh-CN" sz="2400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r>
                                    <a:rPr lang="de-DE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de-DE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zh-CN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𝜌</m:t>
                                      </m:r>
                                    </m:e>
                                    <m:sup>
                                      <m:r>
                                        <a:rPr lang="de-DE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zh-CN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𝜉</m:t>
                                      </m:r>
                                      <m:r>
                                        <a:rPr lang="de-DE" altLang="zh-CN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24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altLang="zh-CN" sz="24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de-DE" altLang="zh-CN" sz="24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de-DE" altLang="zh-CN" sz="24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de-DE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,∀0≤</m:t>
                              </m:r>
                              <m:r>
                                <a:rPr lang="de-DE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de-DE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de-DE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de-DE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31D9543-C915-1AF4-CCEB-E28100AC8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2276872"/>
                <a:ext cx="6552728" cy="2024144"/>
              </a:xfrm>
              <a:prstGeom prst="rect">
                <a:avLst/>
              </a:prstGeom>
              <a:blipFill>
                <a:blip r:embed="rId3"/>
                <a:stretch>
                  <a:fillRect l="-1488" t="-2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9B45049-0F38-15C6-A79E-04CDF6BF45FD}"/>
                  </a:ext>
                </a:extLst>
              </p:cNvPr>
              <p:cNvSpPr txBox="1"/>
              <p:nvPr/>
            </p:nvSpPr>
            <p:spPr>
              <a:xfrm>
                <a:off x="210337" y="5445224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kern="10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sz="2400" i="1" kern="10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altLang="zh-CN" sz="2400" i="1" kern="10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9B45049-0F38-15C6-A79E-04CDF6BF4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37" y="5445224"/>
                <a:ext cx="2016224" cy="461665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F6BC9B8A-E20D-8440-CA6B-734D729F70F9}"/>
              </a:ext>
            </a:extLst>
          </p:cNvPr>
          <p:cNvSpPr/>
          <p:nvPr/>
        </p:nvSpPr>
        <p:spPr>
          <a:xfrm>
            <a:off x="911424" y="5039459"/>
            <a:ext cx="614051" cy="50405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3EFA933-1787-CF6B-B0B3-BFF84F290C89}"/>
              </a:ext>
            </a:extLst>
          </p:cNvPr>
          <p:cNvSpPr/>
          <p:nvPr/>
        </p:nvSpPr>
        <p:spPr>
          <a:xfrm>
            <a:off x="839416" y="5026356"/>
            <a:ext cx="2160240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6577DA1-1748-3D1F-5581-60D1534942CF}"/>
                  </a:ext>
                </a:extLst>
              </p:cNvPr>
              <p:cNvSpPr txBox="1"/>
              <p:nvPr/>
            </p:nvSpPr>
            <p:spPr>
              <a:xfrm>
                <a:off x="1597127" y="5403429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kern="100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sz="2400" i="1" kern="10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kern="100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6577DA1-1748-3D1F-5581-60D153494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127" y="5403429"/>
                <a:ext cx="2016224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>
            <a:extLst>
              <a:ext uri="{FF2B5EF4-FFF2-40B4-BE49-F238E27FC236}">
                <a16:creationId xmlns:a16="http://schemas.microsoft.com/office/drawing/2014/main" id="{2DCB628B-3740-FC26-50DE-EFB8E692A9B2}"/>
              </a:ext>
            </a:extLst>
          </p:cNvPr>
          <p:cNvSpPr/>
          <p:nvPr/>
        </p:nvSpPr>
        <p:spPr>
          <a:xfrm>
            <a:off x="739472" y="4957123"/>
            <a:ext cx="4851230" cy="586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06E00FC-D32B-7BF4-A4EB-C313880EC693}"/>
                  </a:ext>
                </a:extLst>
              </p:cNvPr>
              <p:cNvSpPr txBox="1"/>
              <p:nvPr/>
            </p:nvSpPr>
            <p:spPr>
              <a:xfrm>
                <a:off x="4223792" y="5368812"/>
                <a:ext cx="2016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kern="10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kern="10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06E00FC-D32B-7BF4-A4EB-C313880EC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5368812"/>
                <a:ext cx="2016224" cy="461665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099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76FBB39A-3135-786E-CA31-72033C2D0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0" y="3358317"/>
            <a:ext cx="3920503" cy="294037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5948960-803F-D34C-54AC-2611F5D87CA3}"/>
              </a:ext>
            </a:extLst>
          </p:cNvPr>
          <p:cNvSpPr txBox="1"/>
          <p:nvPr/>
        </p:nvSpPr>
        <p:spPr>
          <a:xfrm>
            <a:off x="839416" y="1340768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Successive Convexification[4]</a:t>
            </a:r>
            <a:endParaRPr lang="zh-CN" altLang="en-US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B0430D-0C52-9952-E181-FDBB28A8824A}"/>
              </a:ext>
            </a:extLst>
          </p:cNvPr>
          <p:cNvSpPr txBox="1"/>
          <p:nvPr/>
        </p:nvSpPr>
        <p:spPr>
          <a:xfrm>
            <a:off x="238672" y="6405078"/>
            <a:ext cx="1195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[4] 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Mao,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Yuanqi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"Successive convexification: A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superlinearly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convergent algorithm for non-convex optimal control problems." </a:t>
            </a:r>
            <a:r>
              <a:rPr lang="en-US" altLang="zh-CN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arXiv:1804.06539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(2018).</a:t>
            </a:r>
          </a:p>
          <a:p>
            <a:r>
              <a:rPr lang="en-US" altLang="zh-CN" sz="900" dirty="0">
                <a:solidFill>
                  <a:srgbClr val="222222"/>
                </a:solidFill>
                <a:latin typeface="Arial" panose="020B0604020202020204" pitchFamily="34" charset="0"/>
              </a:rPr>
              <a:t>[5] 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Mao,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Yuanqi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Michael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Szmuk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Behçet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Açıkmeşe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"Successive convexification of non-convex optimal control problems and its convergence properties." </a:t>
            </a:r>
            <a:r>
              <a:rPr lang="en-US" altLang="zh-CN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2016 IEEE 55th Conference on Decision and Control (CDC)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2016.</a:t>
            </a:r>
            <a:endParaRPr lang="zh-CN" altLang="en-US" sz="9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2DE747-101A-7765-8B64-1A4E1D2A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2204864"/>
            <a:ext cx="3978244" cy="3197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F91D4F1-DF7A-8536-86FF-155847B9C9F9}"/>
                  </a:ext>
                </a:extLst>
              </p:cNvPr>
              <p:cNvSpPr txBox="1"/>
              <p:nvPr/>
            </p:nvSpPr>
            <p:spPr>
              <a:xfrm>
                <a:off x="623392" y="2006389"/>
                <a:ext cx="2111896" cy="13097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4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altLang="zh-CN" sz="24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de-DE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de-DE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DE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de-DE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de-DE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)≤0</m:t>
                      </m:r>
                    </m:oMath>
                  </m:oMathPara>
                </a14:m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F91D4F1-DF7A-8536-86FF-155847B9C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006389"/>
                <a:ext cx="2111896" cy="1309782"/>
              </a:xfrm>
              <a:prstGeom prst="rect">
                <a:avLst/>
              </a:prstGeom>
              <a:blipFill>
                <a:blip r:embed="rId4"/>
                <a:stretch>
                  <a:fillRect b="-5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06AFA6D-C349-2C5A-0615-21B3239E1927}"/>
                  </a:ext>
                </a:extLst>
              </p:cNvPr>
              <p:cNvSpPr txBox="1"/>
              <p:nvPr/>
            </p:nvSpPr>
            <p:spPr>
              <a:xfrm>
                <a:off x="3863752" y="1987099"/>
                <a:ext cx="3840088" cy="2557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de-DE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zh-CN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de-DE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de-DE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de-DE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de-DE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de-DE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de-DE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de-DE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zh-CN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de-DE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de-DE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de-DE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de-DE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de-DE" altLang="zh-CN" sz="2400" i="1" kern="100" smtClean="0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𝑣</m:t>
                      </m:r>
                    </m:oMath>
                  </m:oMathPara>
                </a14:m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de-DE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)+</m:t>
                      </m:r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zh-CN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de-DE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de-DE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de-DE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de-DE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de-DE" altLang="zh-CN" sz="2400" i="1" kern="100" smtClean="0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zh-CN" sz="240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||</m:t>
                      </m:r>
                      <m:r>
                        <a:rPr lang="de-DE" altLang="zh-CN" sz="240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de-DE" altLang="zh-CN" sz="240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||≤</m:t>
                      </m:r>
                      <m:sSup>
                        <m:sSupPr>
                          <m:ctrlPr>
                            <a:rPr lang="zh-CN" altLang="zh-CN" sz="2400" i="1" kern="10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altLang="zh-CN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de-DE" altLang="zh-CN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altLang="zh-CN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de-DE" altLang="zh-CN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06AFA6D-C349-2C5A-0615-21B3239E1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1987099"/>
                <a:ext cx="3840088" cy="2557944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3EBF5861-3144-EC44-92E6-1CFEC9DB77EB}"/>
              </a:ext>
            </a:extLst>
          </p:cNvPr>
          <p:cNvSpPr txBox="1"/>
          <p:nvPr/>
        </p:nvSpPr>
        <p:spPr>
          <a:xfrm>
            <a:off x="2521750" y="2559435"/>
            <a:ext cx="3839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solidFill>
                  <a:srgbClr val="0070C0"/>
                </a:solidFill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Linearize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E8CCA47-5D74-AB86-6C62-1C38914851E4}"/>
              </a:ext>
            </a:extLst>
          </p:cNvPr>
          <p:cNvCxnSpPr/>
          <p:nvPr/>
        </p:nvCxnSpPr>
        <p:spPr>
          <a:xfrm>
            <a:off x="2423592" y="3251932"/>
            <a:ext cx="1584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0563EE4-A083-6935-6913-FC184C0690FA}"/>
              </a:ext>
            </a:extLst>
          </p:cNvPr>
          <p:cNvCxnSpPr/>
          <p:nvPr/>
        </p:nvCxnSpPr>
        <p:spPr>
          <a:xfrm>
            <a:off x="7392144" y="3933056"/>
            <a:ext cx="0" cy="83536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EBA41D0-1B18-F9BF-B468-D283A3C0353E}"/>
              </a:ext>
            </a:extLst>
          </p:cNvPr>
          <p:cNvSpPr txBox="1"/>
          <p:nvPr/>
        </p:nvSpPr>
        <p:spPr>
          <a:xfrm>
            <a:off x="7077436" y="5270552"/>
            <a:ext cx="5112568" cy="64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convergence process with virtual control and trust regions</a:t>
            </a:r>
            <a:r>
              <a:rPr lang="en-US" altLang="zh-CN" sz="1800" b="0" i="0" u="none" strike="noStrike" baseline="0" dirty="0">
                <a:latin typeface="NimbusRomNo9L-ReguItal"/>
              </a:rPr>
              <a:t>[5]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1DDEAAD-24E1-D1EE-B5ED-92EFD0D8C0C9}"/>
              </a:ext>
            </a:extLst>
          </p:cNvPr>
          <p:cNvCxnSpPr>
            <a:cxnSpLocks/>
          </p:cNvCxnSpPr>
          <p:nvPr/>
        </p:nvCxnSpPr>
        <p:spPr>
          <a:xfrm flipV="1">
            <a:off x="9720064" y="2924944"/>
            <a:ext cx="1920552" cy="171218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A3F311C8-97F9-8148-6EAD-B8EB1E8A3820}"/>
              </a:ext>
            </a:extLst>
          </p:cNvPr>
          <p:cNvSpPr/>
          <p:nvPr/>
        </p:nvSpPr>
        <p:spPr>
          <a:xfrm>
            <a:off x="1847528" y="5271395"/>
            <a:ext cx="432048" cy="36004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321973-76F7-1F26-0D06-AC206D53F099}"/>
              </a:ext>
            </a:extLst>
          </p:cNvPr>
          <p:cNvSpPr txBox="1"/>
          <p:nvPr/>
        </p:nvSpPr>
        <p:spPr>
          <a:xfrm>
            <a:off x="1271464" y="495426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Feasible set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A590D5F-0FCD-6DDA-0A58-7C67D2963965}"/>
              </a:ext>
            </a:extLst>
          </p:cNvPr>
          <p:cNvSpPr/>
          <p:nvPr/>
        </p:nvSpPr>
        <p:spPr>
          <a:xfrm>
            <a:off x="3431704" y="5526582"/>
            <a:ext cx="144016" cy="36004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A0E91A-17C4-E85F-D7F8-2E44B39BC5C3}"/>
              </a:ext>
            </a:extLst>
          </p:cNvPr>
          <p:cNvSpPr txBox="1"/>
          <p:nvPr/>
        </p:nvSpPr>
        <p:spPr>
          <a:xfrm>
            <a:off x="203920" y="6068485"/>
            <a:ext cx="504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initial guesses lead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different solutions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5BD1D8D-B3D6-78BA-F057-4A369C089227}"/>
              </a:ext>
            </a:extLst>
          </p:cNvPr>
          <p:cNvCxnSpPr>
            <a:cxnSpLocks/>
          </p:cNvCxnSpPr>
          <p:nvPr/>
        </p:nvCxnSpPr>
        <p:spPr>
          <a:xfrm flipV="1">
            <a:off x="1559496" y="5706602"/>
            <a:ext cx="1080120" cy="114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C252EBE-BA30-0ED9-02B6-E08F3B7C46AA}"/>
              </a:ext>
            </a:extLst>
          </p:cNvPr>
          <p:cNvSpPr txBox="1"/>
          <p:nvPr/>
        </p:nvSpPr>
        <p:spPr>
          <a:xfrm>
            <a:off x="443372" y="5513151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Infeasible solution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C6C2195-DD60-AEB3-13C8-5606E5B14378}"/>
              </a:ext>
            </a:extLst>
          </p:cNvPr>
          <p:cNvSpPr txBox="1"/>
          <p:nvPr/>
        </p:nvSpPr>
        <p:spPr>
          <a:xfrm>
            <a:off x="3545087" y="537964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Two different start points</a:t>
            </a:r>
            <a:endParaRPr lang="zh-CN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B4E36FC-770F-FFB3-597C-2AEBDA21C72C}"/>
              </a:ext>
            </a:extLst>
          </p:cNvPr>
          <p:cNvSpPr txBox="1"/>
          <p:nvPr/>
        </p:nvSpPr>
        <p:spPr>
          <a:xfrm>
            <a:off x="3864264" y="4406293"/>
            <a:ext cx="3839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solidFill>
                  <a:srgbClr val="FF0000"/>
                </a:solidFill>
                <a:ea typeface="Cambria Math" panose="02040503050406030204" pitchFamily="18" charset="0"/>
                <a:cs typeface="Times New Roman" panose="02020603050405020304" pitchFamily="18" charset="0"/>
              </a:rPr>
              <a:t>Trust region radius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595DAE6-5F8D-D499-ECA9-BAF3B67CE0E4}"/>
              </a:ext>
            </a:extLst>
          </p:cNvPr>
          <p:cNvSpPr txBox="1"/>
          <p:nvPr/>
        </p:nvSpPr>
        <p:spPr>
          <a:xfrm>
            <a:off x="9215496" y="2479097"/>
            <a:ext cx="3839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solidFill>
                  <a:srgbClr val="FF0000"/>
                </a:solidFill>
                <a:ea typeface="Cambria Math" panose="02040503050406030204" pitchFamily="18" charset="0"/>
                <a:cs typeface="Times New Roman" panose="02020603050405020304" pitchFamily="18" charset="0"/>
              </a:rPr>
              <a:t>Start point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EB13B53-4D42-F389-9D26-EBD80B1EF38F}"/>
              </a:ext>
            </a:extLst>
          </p:cNvPr>
          <p:cNvCxnSpPr>
            <a:cxnSpLocks/>
          </p:cNvCxnSpPr>
          <p:nvPr/>
        </p:nvCxnSpPr>
        <p:spPr>
          <a:xfrm>
            <a:off x="10319816" y="2947152"/>
            <a:ext cx="288032" cy="4616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AC64680-48DC-CD41-7509-7B7B5CBDC594}"/>
              </a:ext>
            </a:extLst>
          </p:cNvPr>
          <p:cNvSpPr txBox="1"/>
          <p:nvPr/>
        </p:nvSpPr>
        <p:spPr>
          <a:xfrm>
            <a:off x="5354648" y="4729709"/>
            <a:ext cx="3839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solidFill>
                  <a:srgbClr val="00B050"/>
                </a:solidFill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Virtual </a:t>
            </a:r>
            <a:r>
              <a:rPr lang="en-US" altLang="zh-CN" sz="2400" kern="100" dirty="0">
                <a:solidFill>
                  <a:srgbClr val="00B050"/>
                </a:solidFill>
                <a:ea typeface="Cambria Math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kern="100" dirty="0">
                <a:solidFill>
                  <a:srgbClr val="00B050"/>
                </a:solidFill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ontrol inputs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AA52BAB-F79A-3B4D-EF73-6A0558D5E09C}"/>
              </a:ext>
            </a:extLst>
          </p:cNvPr>
          <p:cNvSpPr/>
          <p:nvPr/>
        </p:nvSpPr>
        <p:spPr>
          <a:xfrm>
            <a:off x="10607848" y="3501008"/>
            <a:ext cx="168672" cy="14401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37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 animBg="1"/>
      <p:bldP spid="9" grpId="0"/>
      <p:bldP spid="12" grpId="0" animBg="1"/>
      <p:bldP spid="16" grpId="0"/>
      <p:bldP spid="21" grpId="0"/>
      <p:bldP spid="24" grpId="0"/>
      <p:bldP spid="26" grpId="0"/>
      <p:bldP spid="26" grpId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472E9A3-28B9-69DD-3B03-B3BE32F4A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58" r="2937" b="56189"/>
          <a:stretch/>
        </p:blipFill>
        <p:spPr>
          <a:xfrm>
            <a:off x="6468364" y="4817303"/>
            <a:ext cx="4826248" cy="3591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5948960-803F-D34C-54AC-2611F5D87CA3}"/>
              </a:ext>
            </a:extLst>
          </p:cNvPr>
          <p:cNvSpPr txBox="1"/>
          <p:nvPr/>
        </p:nvSpPr>
        <p:spPr>
          <a:xfrm>
            <a:off x="839416" y="1340768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Successive Convexification – Signal Temporal Logic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E78119-CE6D-5E32-05DB-C6694E226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1956825"/>
            <a:ext cx="4826248" cy="21273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EC5BD2F-F964-8372-84F4-E5DABB16A939}"/>
              </a:ext>
            </a:extLst>
          </p:cNvPr>
          <p:cNvSpPr txBox="1"/>
          <p:nvPr/>
        </p:nvSpPr>
        <p:spPr>
          <a:xfrm>
            <a:off x="3863752" y="3647956"/>
            <a:ext cx="2664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  <a:effectLst/>
                <a:ea typeface="Cambria Math" panose="02040503050406030204" pitchFamily="18" charset="0"/>
              </a:rPr>
              <a:t>Add STL formula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8418607-F79E-4DE6-2394-22F556D49143}"/>
              </a:ext>
            </a:extLst>
          </p:cNvPr>
          <p:cNvCxnSpPr>
            <a:cxnSpLocks/>
          </p:cNvCxnSpPr>
          <p:nvPr/>
        </p:nvCxnSpPr>
        <p:spPr>
          <a:xfrm>
            <a:off x="6384032" y="2537479"/>
            <a:ext cx="432048" cy="3591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386B6F6A-CDCA-8E3B-478D-6C31121C23E0}"/>
              </a:ext>
            </a:extLst>
          </p:cNvPr>
          <p:cNvSpPr txBox="1"/>
          <p:nvPr/>
        </p:nvSpPr>
        <p:spPr>
          <a:xfrm>
            <a:off x="3791744" y="2065595"/>
            <a:ext cx="26642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  <a:effectLst/>
                <a:ea typeface="Cambria Math" panose="02040503050406030204" pitchFamily="18" charset="0"/>
              </a:rPr>
              <a:t>Original trajectory planning problem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4F386D21-4AF9-5ED5-E02D-449D7D91BBE2}"/>
              </a:ext>
            </a:extLst>
          </p:cNvPr>
          <p:cNvSpPr/>
          <p:nvPr/>
        </p:nvSpPr>
        <p:spPr>
          <a:xfrm>
            <a:off x="4835860" y="2937520"/>
            <a:ext cx="576064" cy="7491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ACA92FAD-77F1-BBFA-37B4-ED962B02CF95}"/>
              </a:ext>
            </a:extLst>
          </p:cNvPr>
          <p:cNvSpPr/>
          <p:nvPr/>
        </p:nvSpPr>
        <p:spPr>
          <a:xfrm>
            <a:off x="4814478" y="4136177"/>
            <a:ext cx="576064" cy="5169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83730D-C20C-E008-EACF-711F6ED31DA1}"/>
              </a:ext>
            </a:extLst>
          </p:cNvPr>
          <p:cNvSpPr txBox="1"/>
          <p:nvPr/>
        </p:nvSpPr>
        <p:spPr>
          <a:xfrm>
            <a:off x="3678372" y="4601216"/>
            <a:ext cx="29936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  <a:effectLst/>
                <a:ea typeface="Cambria Math" panose="02040503050406030204" pitchFamily="18" charset="0"/>
              </a:rPr>
              <a:t>Encode STL formula into iterative form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4B6D17A4-6C2B-CE12-6C7E-1A724EAD2A72}"/>
              </a:ext>
            </a:extLst>
          </p:cNvPr>
          <p:cNvSpPr/>
          <p:nvPr/>
        </p:nvSpPr>
        <p:spPr>
          <a:xfrm>
            <a:off x="4814478" y="5389623"/>
            <a:ext cx="576064" cy="50762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D35638-B8CC-A40A-67E6-3BD001620378}"/>
              </a:ext>
            </a:extLst>
          </p:cNvPr>
          <p:cNvSpPr txBox="1"/>
          <p:nvPr/>
        </p:nvSpPr>
        <p:spPr>
          <a:xfrm>
            <a:off x="2567608" y="5839155"/>
            <a:ext cx="5832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  <a:effectLst/>
                <a:ea typeface="Cambria Math" panose="02040503050406030204" pitchFamily="18" charset="0"/>
              </a:rPr>
              <a:t>Apply successive </a:t>
            </a:r>
            <a:r>
              <a:rPr lang="en-US" altLang="zh-CN" sz="2400" dirty="0">
                <a:solidFill>
                  <a:srgbClr val="002060"/>
                </a:solidFill>
                <a:ea typeface="Cambria Math" panose="02040503050406030204" pitchFamily="18" charset="0"/>
              </a:rPr>
              <a:t>c</a:t>
            </a:r>
            <a:r>
              <a:rPr lang="en-US" altLang="zh-CN" sz="2400" dirty="0">
                <a:solidFill>
                  <a:srgbClr val="002060"/>
                </a:solidFill>
                <a:effectLst/>
                <a:ea typeface="Cambria Math" panose="02040503050406030204" pitchFamily="18" charset="0"/>
              </a:rPr>
              <a:t>onvexification(</a:t>
            </a:r>
            <a:r>
              <a:rPr lang="en-US" altLang="zh-CN" sz="2400" dirty="0" err="1">
                <a:solidFill>
                  <a:srgbClr val="002060"/>
                </a:solidFill>
                <a:effectLst/>
                <a:ea typeface="Cambria Math" panose="02040503050406030204" pitchFamily="18" charset="0"/>
              </a:rPr>
              <a:t>SCvx</a:t>
            </a:r>
            <a:r>
              <a:rPr lang="en-US" altLang="zh-CN" sz="2400" dirty="0">
                <a:solidFill>
                  <a:srgbClr val="002060"/>
                </a:solidFill>
                <a:effectLst/>
                <a:ea typeface="Cambria Math" panose="02040503050406030204" pitchFamily="18" charset="0"/>
              </a:rPr>
              <a:t>) 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521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948960-803F-D34C-54AC-2611F5D87CA3}"/>
              </a:ext>
            </a:extLst>
          </p:cNvPr>
          <p:cNvSpPr txBox="1"/>
          <p:nvPr/>
        </p:nvSpPr>
        <p:spPr>
          <a:xfrm>
            <a:off x="839416" y="1340768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Experiments – “Either Or”[2]</a:t>
            </a:r>
            <a:endParaRPr lang="zh-CN" altLang="en-US" sz="3600" dirty="0"/>
          </a:p>
        </p:txBody>
      </p:sp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3BC3206A-4E4E-F188-9671-7BFABCDBF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8" t="8985" r="16778" b="4063"/>
          <a:stretch/>
        </p:blipFill>
        <p:spPr>
          <a:xfrm>
            <a:off x="259836" y="2368584"/>
            <a:ext cx="3744416" cy="3675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1E8E527-1FFD-B5D3-0CC7-3EFCAB781BED}"/>
                  </a:ext>
                </a:extLst>
              </p:cNvPr>
              <p:cNvSpPr txBox="1"/>
              <p:nvPr/>
            </p:nvSpPr>
            <p:spPr>
              <a:xfrm>
                <a:off x="985949" y="4365104"/>
                <a:ext cx="1153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𝑂𝑏𝑠𝑡𝑎𝑐𝑙𝑒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1E8E527-1FFD-B5D3-0CC7-3EFCAB781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949" y="4365104"/>
                <a:ext cx="115313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F4D7885-4D0C-6BC2-4BB4-C112C0CB5B95}"/>
                  </a:ext>
                </a:extLst>
              </p:cNvPr>
              <p:cNvSpPr txBox="1"/>
              <p:nvPr/>
            </p:nvSpPr>
            <p:spPr>
              <a:xfrm>
                <a:off x="2018724" y="4319590"/>
                <a:ext cx="189346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𝐸𝑖𝑡h𝑒𝑟</m:t>
                      </m:r>
                      <m:r>
                        <a:rPr lang="en-US" altLang="zh-CN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𝑂𝑟</m:t>
                      </m:r>
                    </m:oMath>
                  </m:oMathPara>
                </a14:m>
                <a:endParaRPr lang="en-US" altLang="zh-CN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𝑚𝑖𝑑𝑡𝑒𝑟𝑚</m:t>
                      </m:r>
                      <m:r>
                        <a:rPr lang="en-US" altLang="zh-CN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F4D7885-4D0C-6BC2-4BB4-C112C0CB5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724" y="4319590"/>
                <a:ext cx="1893467" cy="646331"/>
              </a:xfrm>
              <a:prstGeom prst="rect">
                <a:avLst/>
              </a:prstGeom>
              <a:blipFill>
                <a:blip r:embed="rId4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8BB34EA-D723-980E-5D81-0A18DB1EDAC6}"/>
                  </a:ext>
                </a:extLst>
              </p:cNvPr>
              <p:cNvSpPr txBox="1"/>
              <p:nvPr/>
            </p:nvSpPr>
            <p:spPr>
              <a:xfrm>
                <a:off x="2261393" y="3096798"/>
                <a:ext cx="1536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𝐹𝑖𝑛𝑎𝑙</m:t>
                      </m:r>
                      <m:r>
                        <a:rPr lang="en-US" altLang="zh-CN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8BB34EA-D723-980E-5D81-0A18DB1ED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393" y="3096798"/>
                <a:ext cx="1536126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图表, 散点图&#10;&#10;描述已自动生成">
            <a:extLst>
              <a:ext uri="{FF2B5EF4-FFF2-40B4-BE49-F238E27FC236}">
                <a16:creationId xmlns:a16="http://schemas.microsoft.com/office/drawing/2014/main" id="{772E0678-4AED-166F-B687-5520605676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69" y="2401177"/>
            <a:ext cx="3842926" cy="3675075"/>
          </a:xfrm>
          <a:prstGeom prst="rect">
            <a:avLst/>
          </a:prstGeom>
        </p:spPr>
      </p:pic>
      <p:pic>
        <p:nvPicPr>
          <p:cNvPr id="13" name="图片 12" descr="图表, 散点图&#10;&#10;描述已自动生成">
            <a:extLst>
              <a:ext uri="{FF2B5EF4-FFF2-40B4-BE49-F238E27FC236}">
                <a16:creationId xmlns:a16="http://schemas.microsoft.com/office/drawing/2014/main" id="{EF5898D8-06D5-627F-1E60-EFF6CB7F9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098" y="2420888"/>
            <a:ext cx="3970652" cy="376408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0B2D419-FB67-35C6-C56D-0C55B33C9C1C}"/>
              </a:ext>
            </a:extLst>
          </p:cNvPr>
          <p:cNvSpPr txBox="1"/>
          <p:nvPr/>
        </p:nvSpPr>
        <p:spPr>
          <a:xfrm>
            <a:off x="1744397" y="5959674"/>
            <a:ext cx="244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5A850C-9111-0D56-1FCB-83C341CA9DCF}"/>
              </a:ext>
            </a:extLst>
          </p:cNvPr>
          <p:cNvSpPr txBox="1"/>
          <p:nvPr/>
        </p:nvSpPr>
        <p:spPr>
          <a:xfrm>
            <a:off x="5372404" y="6043659"/>
            <a:ext cx="244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Our solution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67BD146-88C2-E931-AE11-CDEEADCA8BFA}"/>
              </a:ext>
            </a:extLst>
          </p:cNvPr>
          <p:cNvSpPr txBox="1"/>
          <p:nvPr/>
        </p:nvSpPr>
        <p:spPr>
          <a:xfrm>
            <a:off x="9188828" y="6072718"/>
            <a:ext cx="244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MICP/SOS1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92CE4F-E76A-E91F-8D54-69B7629598E0}"/>
              </a:ext>
            </a:extLst>
          </p:cNvPr>
          <p:cNvSpPr txBox="1"/>
          <p:nvPr/>
        </p:nvSpPr>
        <p:spPr>
          <a:xfrm>
            <a:off x="335360" y="2032613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Pass through one of two blue target and reach the goal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0530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瀑布图&#10;&#10;描述已自动生成">
            <a:extLst>
              <a:ext uri="{FF2B5EF4-FFF2-40B4-BE49-F238E27FC236}">
                <a16:creationId xmlns:a16="http://schemas.microsoft.com/office/drawing/2014/main" id="{64CFAA28-F48C-A3A9-4ED7-E9ECAEB60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8" t="8984" r="16778" b="5705"/>
          <a:stretch/>
        </p:blipFill>
        <p:spPr>
          <a:xfrm>
            <a:off x="124548" y="2376351"/>
            <a:ext cx="3888432" cy="3744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9EE1D6-BFBE-8F27-F640-0706075EB006}"/>
                  </a:ext>
                </a:extLst>
              </p:cNvPr>
              <p:cNvSpPr txBox="1"/>
              <p:nvPr/>
            </p:nvSpPr>
            <p:spPr>
              <a:xfrm>
                <a:off x="2689539" y="3475880"/>
                <a:ext cx="110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𝑜𝑏𝑠𝑡𝑎𝑐𝑙𝑒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9EE1D6-BFBE-8F27-F640-0706075EB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539" y="3475880"/>
                <a:ext cx="110825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34F957B-EA90-763F-0E3A-6DBD2162E27F}"/>
              </a:ext>
            </a:extLst>
          </p:cNvPr>
          <p:cNvCxnSpPr>
            <a:cxnSpLocks/>
          </p:cNvCxnSpPr>
          <p:nvPr/>
        </p:nvCxnSpPr>
        <p:spPr>
          <a:xfrm>
            <a:off x="1898551" y="3870761"/>
            <a:ext cx="0" cy="8134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1A80065-FB95-EB78-1781-172AC7EBE6C2}"/>
              </a:ext>
            </a:extLst>
          </p:cNvPr>
          <p:cNvCxnSpPr>
            <a:cxnSpLocks/>
          </p:cNvCxnSpPr>
          <p:nvPr/>
        </p:nvCxnSpPr>
        <p:spPr>
          <a:xfrm flipH="1">
            <a:off x="2068764" y="4176551"/>
            <a:ext cx="338447" cy="5076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2BABECE-ECE2-FD62-EB6E-FC84FF9C04CF}"/>
                  </a:ext>
                </a:extLst>
              </p:cNvPr>
              <p:cNvSpPr txBox="1"/>
              <p:nvPr/>
            </p:nvSpPr>
            <p:spPr>
              <a:xfrm>
                <a:off x="1430061" y="4596766"/>
                <a:ext cx="10302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𝑔𝑟𝑜𝑢𝑝𝑠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2BABECE-ECE2-FD62-EB6E-FC84FF9C0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61" y="4596766"/>
                <a:ext cx="1030218" cy="646331"/>
              </a:xfrm>
              <a:prstGeom prst="rect">
                <a:avLst/>
              </a:prstGeom>
              <a:blipFill>
                <a:blip r:embed="rId4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AD2F3E6-A46A-EC08-4DC5-2CCEB5A60354}"/>
              </a:ext>
            </a:extLst>
          </p:cNvPr>
          <p:cNvCxnSpPr>
            <a:cxnSpLocks/>
          </p:cNvCxnSpPr>
          <p:nvPr/>
        </p:nvCxnSpPr>
        <p:spPr>
          <a:xfrm>
            <a:off x="750603" y="3262531"/>
            <a:ext cx="833252" cy="14216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FBF51D2-144C-C5D9-DCD3-A963A81CB1E3}"/>
              </a:ext>
            </a:extLst>
          </p:cNvPr>
          <p:cNvCxnSpPr>
            <a:cxnSpLocks/>
          </p:cNvCxnSpPr>
          <p:nvPr/>
        </p:nvCxnSpPr>
        <p:spPr>
          <a:xfrm flipV="1">
            <a:off x="956442" y="5104436"/>
            <a:ext cx="573974" cy="4089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204B4CA-CB32-BE2F-D8B9-2C50F7AE4259}"/>
              </a:ext>
            </a:extLst>
          </p:cNvPr>
          <p:cNvCxnSpPr>
            <a:cxnSpLocks/>
          </p:cNvCxnSpPr>
          <p:nvPr/>
        </p:nvCxnSpPr>
        <p:spPr>
          <a:xfrm flipH="1">
            <a:off x="2399879" y="4277491"/>
            <a:ext cx="579321" cy="448294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35C3D10-FCDD-7628-8836-2A620D58DC37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2460279" y="4684221"/>
            <a:ext cx="916750" cy="235711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5948960-803F-D34C-54AC-2611F5D87CA3}"/>
              </a:ext>
            </a:extLst>
          </p:cNvPr>
          <p:cNvSpPr txBox="1"/>
          <p:nvPr/>
        </p:nvSpPr>
        <p:spPr>
          <a:xfrm>
            <a:off x="839416" y="1340768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Experiments – “Multitask”[2]</a:t>
            </a:r>
            <a:endParaRPr lang="zh-CN" altLang="en-US" sz="3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B2D419-FB67-35C6-C56D-0C55B33C9C1C}"/>
              </a:ext>
            </a:extLst>
          </p:cNvPr>
          <p:cNvSpPr txBox="1"/>
          <p:nvPr/>
        </p:nvSpPr>
        <p:spPr>
          <a:xfrm>
            <a:off x="1609109" y="6028379"/>
            <a:ext cx="244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5A850C-9111-0D56-1FCB-83C341CA9DCF}"/>
              </a:ext>
            </a:extLst>
          </p:cNvPr>
          <p:cNvSpPr txBox="1"/>
          <p:nvPr/>
        </p:nvSpPr>
        <p:spPr>
          <a:xfrm>
            <a:off x="5466133" y="6032634"/>
            <a:ext cx="244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Our solution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67BD146-88C2-E931-AE11-CDEEADCA8BFA}"/>
              </a:ext>
            </a:extLst>
          </p:cNvPr>
          <p:cNvSpPr txBox="1"/>
          <p:nvPr/>
        </p:nvSpPr>
        <p:spPr>
          <a:xfrm>
            <a:off x="9125548" y="6028379"/>
            <a:ext cx="244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MICP/SOS1</a:t>
            </a:r>
            <a:endParaRPr lang="zh-CN" altLang="en-US" dirty="0"/>
          </a:p>
        </p:txBody>
      </p:sp>
      <p:pic>
        <p:nvPicPr>
          <p:cNvPr id="22" name="图片 21" descr="图表, 散点图&#10;&#10;描述已自动生成">
            <a:extLst>
              <a:ext uri="{FF2B5EF4-FFF2-40B4-BE49-F238E27FC236}">
                <a16:creationId xmlns:a16="http://schemas.microsoft.com/office/drawing/2014/main" id="{B0F7D53A-9A7E-B4EE-A652-49DF4F4A6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2492896"/>
            <a:ext cx="3749628" cy="3621549"/>
          </a:xfrm>
          <a:prstGeom prst="rect">
            <a:avLst/>
          </a:prstGeom>
        </p:spPr>
      </p:pic>
      <p:pic>
        <p:nvPicPr>
          <p:cNvPr id="24" name="图片 23" descr="图表, 散点图&#10;&#10;描述已自动生成">
            <a:extLst>
              <a:ext uri="{FF2B5EF4-FFF2-40B4-BE49-F238E27FC236}">
                <a16:creationId xmlns:a16="http://schemas.microsoft.com/office/drawing/2014/main" id="{D91C5822-5C7E-7BFB-34C8-6D4470569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92" y="2440359"/>
            <a:ext cx="3944486" cy="36720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FBAB92-5921-7FAC-1893-D30C25972F8D}"/>
              </a:ext>
            </a:extLst>
          </p:cNvPr>
          <p:cNvSpPr txBox="1"/>
          <p:nvPr/>
        </p:nvSpPr>
        <p:spPr>
          <a:xfrm>
            <a:off x="479376" y="19873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Pass through at least one of the colorful areas in each target group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0192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948960-803F-D34C-54AC-2611F5D87CA3}"/>
              </a:ext>
            </a:extLst>
          </p:cNvPr>
          <p:cNvSpPr txBox="1"/>
          <p:nvPr/>
        </p:nvSpPr>
        <p:spPr>
          <a:xfrm>
            <a:off x="839416" y="1340768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Experiments</a:t>
            </a:r>
            <a:endParaRPr lang="zh-CN" altLang="en-US" sz="3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2C4416-1285-2BD0-783B-123702BE0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2378496"/>
            <a:ext cx="7967383" cy="29712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F10991B-5598-8B44-8FA9-1F67F05C37D0}"/>
              </a:ext>
            </a:extLst>
          </p:cNvPr>
          <p:cNvSpPr txBox="1"/>
          <p:nvPr/>
        </p:nvSpPr>
        <p:spPr>
          <a:xfrm>
            <a:off x="2639616" y="1916831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 time of solvers for "Either or" and "Multitask".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DC0D41-C84A-AE33-2E15-C212A46568A4}"/>
              </a:ext>
            </a:extLst>
          </p:cNvPr>
          <p:cNvSpPr txBox="1"/>
          <p:nvPr/>
        </p:nvSpPr>
        <p:spPr>
          <a:xfrm>
            <a:off x="6816080" y="5228238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Bad results - compile time of </a:t>
            </a:r>
            <a:r>
              <a:rPr lang="en-US" altLang="zh-CN" dirty="0" err="1"/>
              <a:t>SCvx</a:t>
            </a:r>
            <a:r>
              <a:rPr lang="en-US" altLang="zh-CN" dirty="0"/>
              <a:t> is long.</a:t>
            </a:r>
          </a:p>
          <a:p>
            <a:r>
              <a:rPr lang="en-US" altLang="zh-CN" dirty="0"/>
              <a:t>Reasons: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dirty="0"/>
              <a:t>Unnecessary check for convexity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dirty="0"/>
              <a:t>Use CVXPY[6] and ECOS[7]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EDC9F36-584E-FB68-9AA0-2165D42C791D}"/>
              </a:ext>
            </a:extLst>
          </p:cNvPr>
          <p:cNvSpPr txBox="1"/>
          <p:nvPr/>
        </p:nvSpPr>
        <p:spPr>
          <a:xfrm>
            <a:off x="119336" y="6377869"/>
            <a:ext cx="12241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[6] 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Diamond, Steven, and Stephen Boyd. "CVXPY: A Python-embedded modeling language for convex optimization."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Journal of Machine Learning Research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17.1 (2016): 2909-2913.</a:t>
            </a:r>
          </a:p>
          <a:p>
            <a:r>
              <a:rPr lang="en-US" altLang="zh-CN" sz="1100" dirty="0">
                <a:solidFill>
                  <a:srgbClr val="222222"/>
                </a:solidFill>
                <a:latin typeface="Arial" panose="020B0604020202020204" pitchFamily="34" charset="0"/>
              </a:rPr>
              <a:t>[7] </a:t>
            </a:r>
            <a:r>
              <a:rPr lang="en-US" altLang="zh-CN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Domahidi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Alexander, Eric Chu, and Stephen Boyd. "ECOS: An SOCP solver for embedded systems."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2013 European control conference (ECC)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2013.</a:t>
            </a:r>
            <a:endParaRPr lang="zh-CN" altLang="en-US" sz="11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2A6FA4-5C22-1530-71B0-25AA7EEDC5B9}"/>
              </a:ext>
            </a:extLst>
          </p:cNvPr>
          <p:cNvSpPr txBox="1"/>
          <p:nvPr/>
        </p:nvSpPr>
        <p:spPr>
          <a:xfrm>
            <a:off x="407368" y="5229200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Good results - solve time of </a:t>
            </a:r>
            <a:r>
              <a:rPr lang="en-US" altLang="zh-CN" dirty="0" err="1"/>
              <a:t>SCvx</a:t>
            </a:r>
            <a:r>
              <a:rPr lang="en-US" altLang="zh-CN" dirty="0"/>
              <a:t>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is small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polynomial increases with the time horizon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9793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948960-803F-D34C-54AC-2611F5D87CA3}"/>
              </a:ext>
            </a:extLst>
          </p:cNvPr>
          <p:cNvSpPr txBox="1"/>
          <p:nvPr/>
        </p:nvSpPr>
        <p:spPr>
          <a:xfrm>
            <a:off x="839416" y="1340768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Experiments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490048-B483-5A85-23C6-34204B35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136673"/>
            <a:ext cx="5084018" cy="396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E51CE1-93DD-4A0E-5C6D-201BD5F45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654" y="2136673"/>
            <a:ext cx="5164647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83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&#10;&#10;中度可信度描述已自动生成">
            <a:extLst>
              <a:ext uri="{FF2B5EF4-FFF2-40B4-BE49-F238E27FC236}">
                <a16:creationId xmlns:a16="http://schemas.microsoft.com/office/drawing/2014/main" id="{43C30291-40CE-03F3-B3E1-EB8A529056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8" b="6421"/>
          <a:stretch/>
        </p:blipFill>
        <p:spPr>
          <a:xfrm>
            <a:off x="0" y="2235072"/>
            <a:ext cx="12072664" cy="2749044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66D8398-DEC4-DEDA-63CA-F6BFE0B5AFF8}"/>
              </a:ext>
            </a:extLst>
          </p:cNvPr>
          <p:cNvCxnSpPr>
            <a:cxnSpLocks/>
          </p:cNvCxnSpPr>
          <p:nvPr/>
        </p:nvCxnSpPr>
        <p:spPr>
          <a:xfrm>
            <a:off x="4726379" y="2774663"/>
            <a:ext cx="0" cy="6531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DFD063E-D453-1B19-510A-DC2E5C0512A3}"/>
              </a:ext>
            </a:extLst>
          </p:cNvPr>
          <p:cNvSpPr txBox="1"/>
          <p:nvPr/>
        </p:nvSpPr>
        <p:spPr>
          <a:xfrm>
            <a:off x="3407580" y="2453327"/>
            <a:ext cx="298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Trajectory after optimization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F6A01B-7C8B-3F44-6790-3BAB7370DF4E}"/>
              </a:ext>
            </a:extLst>
          </p:cNvPr>
          <p:cNvSpPr txBox="1"/>
          <p:nvPr/>
        </p:nvSpPr>
        <p:spPr>
          <a:xfrm>
            <a:off x="3501994" y="4187228"/>
            <a:ext cx="3215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Trajectory before optimization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5A32934-1C7C-08DB-C696-A74A4A99CEEC}"/>
              </a:ext>
            </a:extLst>
          </p:cNvPr>
          <p:cNvCxnSpPr>
            <a:cxnSpLocks/>
          </p:cNvCxnSpPr>
          <p:nvPr/>
        </p:nvCxnSpPr>
        <p:spPr>
          <a:xfrm flipV="1">
            <a:off x="4974676" y="3831567"/>
            <a:ext cx="0" cy="43225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21C61CE-ED01-102F-5EF7-9D1E7BE6804C}"/>
              </a:ext>
            </a:extLst>
          </p:cNvPr>
          <p:cNvCxnSpPr>
            <a:cxnSpLocks/>
          </p:cNvCxnSpPr>
          <p:nvPr/>
        </p:nvCxnSpPr>
        <p:spPr>
          <a:xfrm flipH="1" flipV="1">
            <a:off x="6439299" y="3912922"/>
            <a:ext cx="489953" cy="50053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7E14B03-C05A-E303-C8E1-39F1CF977999}"/>
              </a:ext>
            </a:extLst>
          </p:cNvPr>
          <p:cNvSpPr txBox="1"/>
          <p:nvPr/>
        </p:nvSpPr>
        <p:spPr>
          <a:xfrm>
            <a:off x="6838445" y="422879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Static obstacle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A2F9DF-8CDC-0C25-3D57-AE16433F8FF8}"/>
              </a:ext>
            </a:extLst>
          </p:cNvPr>
          <p:cNvSpPr txBox="1"/>
          <p:nvPr/>
        </p:nvSpPr>
        <p:spPr>
          <a:xfrm>
            <a:off x="10076213" y="4163190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Goal region</a:t>
            </a:r>
            <a:endParaRPr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07F9416-49E1-A677-DCE3-2C5197B23448}"/>
              </a:ext>
            </a:extLst>
          </p:cNvPr>
          <p:cNvCxnSpPr>
            <a:cxnSpLocks/>
          </p:cNvCxnSpPr>
          <p:nvPr/>
        </p:nvCxnSpPr>
        <p:spPr>
          <a:xfrm flipV="1">
            <a:off x="10804566" y="3623749"/>
            <a:ext cx="0" cy="64007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A8C1E70-89DA-DF02-F644-5E1015E1CD51}"/>
              </a:ext>
            </a:extLst>
          </p:cNvPr>
          <p:cNvCxnSpPr>
            <a:cxnSpLocks/>
          </p:cNvCxnSpPr>
          <p:nvPr/>
        </p:nvCxnSpPr>
        <p:spPr>
          <a:xfrm>
            <a:off x="7567455" y="2774663"/>
            <a:ext cx="0" cy="45720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6D055DC-42BB-3914-3761-FECEBB91B22B}"/>
              </a:ext>
            </a:extLst>
          </p:cNvPr>
          <p:cNvSpPr txBox="1"/>
          <p:nvPr/>
        </p:nvSpPr>
        <p:spPr>
          <a:xfrm>
            <a:off x="6480320" y="2442200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</a:rPr>
              <a:t>Occupancy of the ego vehicle</a:t>
            </a:r>
            <a:endParaRPr lang="zh-CN" altLang="en-US" dirty="0">
              <a:solidFill>
                <a:srgbClr val="92D050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FC3FEC5-15C9-E078-796E-492C78182E20}"/>
              </a:ext>
            </a:extLst>
          </p:cNvPr>
          <p:cNvCxnSpPr>
            <a:cxnSpLocks/>
          </p:cNvCxnSpPr>
          <p:nvPr/>
        </p:nvCxnSpPr>
        <p:spPr>
          <a:xfrm>
            <a:off x="2224835" y="2696829"/>
            <a:ext cx="0" cy="5350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7E47907-58BF-E0D3-10BC-A10137827A83}"/>
              </a:ext>
            </a:extLst>
          </p:cNvPr>
          <p:cNvSpPr txBox="1"/>
          <p:nvPr/>
        </p:nvSpPr>
        <p:spPr>
          <a:xfrm>
            <a:off x="1559123" y="2405331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Left boundary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37D4B03-0832-69DA-B371-CEBDB3896A8C}"/>
              </a:ext>
            </a:extLst>
          </p:cNvPr>
          <p:cNvCxnSpPr>
            <a:cxnSpLocks/>
          </p:cNvCxnSpPr>
          <p:nvPr/>
        </p:nvCxnSpPr>
        <p:spPr>
          <a:xfrm flipV="1">
            <a:off x="1866596" y="4371894"/>
            <a:ext cx="0" cy="2850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868BF0E-B2BA-D247-9AD4-3F2ED0C76DA3}"/>
              </a:ext>
            </a:extLst>
          </p:cNvPr>
          <p:cNvSpPr txBox="1"/>
          <p:nvPr/>
        </p:nvSpPr>
        <p:spPr>
          <a:xfrm>
            <a:off x="1200884" y="4598124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Right boundary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948960-803F-D34C-54AC-2611F5D87CA3}"/>
              </a:ext>
            </a:extLst>
          </p:cNvPr>
          <p:cNvSpPr txBox="1"/>
          <p:nvPr/>
        </p:nvSpPr>
        <p:spPr>
          <a:xfrm>
            <a:off x="839416" y="1340768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Experiments – </a:t>
            </a:r>
            <a:r>
              <a:rPr lang="en-US" altLang="zh-CN" sz="3600" dirty="0" err="1"/>
              <a:t>CommonRoad</a:t>
            </a:r>
            <a:r>
              <a:rPr lang="en-US" altLang="zh-CN" sz="3600" dirty="0"/>
              <a:t>[5]</a:t>
            </a:r>
            <a:endParaRPr lang="zh-CN" altLang="en-US" sz="36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791A6E5-1C5F-0A3A-C338-A2C23A54CA2F}"/>
              </a:ext>
            </a:extLst>
          </p:cNvPr>
          <p:cNvSpPr txBox="1"/>
          <p:nvPr/>
        </p:nvSpPr>
        <p:spPr>
          <a:xfrm>
            <a:off x="335360" y="6381328"/>
            <a:ext cx="1180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[5]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Althoff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Matthias, Markus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Koschi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Stefanie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Manzinger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CommonRoad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Composable benchmarks for motion planning on roads."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2017 IEEE Intelligent Vehicles Symposium (IV)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2017.</a:t>
            </a:r>
            <a:endParaRPr lang="zh-CN" altLang="en-US" sz="1200" dirty="0"/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92EFFDE5-C73A-116C-6779-A0D80B8A0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" t="72553" r="9233" b="2429"/>
          <a:stretch/>
        </p:blipFill>
        <p:spPr>
          <a:xfrm>
            <a:off x="2358105" y="5113627"/>
            <a:ext cx="7534389" cy="130303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78F54A-C5F0-0B64-3539-553173D94556}"/>
              </a:ext>
            </a:extLst>
          </p:cNvPr>
          <p:cNvSpPr txBox="1"/>
          <p:nvPr/>
        </p:nvSpPr>
        <p:spPr>
          <a:xfrm>
            <a:off x="350313" y="4923519"/>
            <a:ext cx="160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Keep control</a:t>
            </a:r>
          </a:p>
          <a:p>
            <a:r>
              <a:rPr lang="en-US" altLang="zh-CN" dirty="0"/>
              <a:t>input small</a:t>
            </a: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40E7F64-97F6-F1D6-1F6F-45BA7AD8844C}"/>
              </a:ext>
            </a:extLst>
          </p:cNvPr>
          <p:cNvSpPr/>
          <p:nvPr/>
        </p:nvSpPr>
        <p:spPr>
          <a:xfrm flipH="1">
            <a:off x="2146030" y="5061881"/>
            <a:ext cx="1080120" cy="10604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FBC0DB8-A970-01FA-A1FC-BF773A24C46B}"/>
              </a:ext>
            </a:extLst>
          </p:cNvPr>
          <p:cNvCxnSpPr>
            <a:cxnSpLocks/>
            <a:stCxn id="13" idx="7"/>
          </p:cNvCxnSpPr>
          <p:nvPr/>
        </p:nvCxnSpPr>
        <p:spPr>
          <a:xfrm flipH="1">
            <a:off x="1790473" y="5217177"/>
            <a:ext cx="5137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F5BA769-6A4C-AF98-44E4-F2A0B46D4FD7}"/>
                  </a:ext>
                </a:extLst>
              </p:cNvPr>
              <p:cNvSpPr txBox="1"/>
              <p:nvPr/>
            </p:nvSpPr>
            <p:spPr>
              <a:xfrm>
                <a:off x="695400" y="1999234"/>
                <a:ext cx="7488832" cy="389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0,</m:t>
                              </m:r>
                              <m:r>
                                <a:rPr lang="de-DE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DE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𝑟𝑒𝑎𝑐h</m:t>
                          </m:r>
                          <m:r>
                            <a:rPr lang="de-DE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e-DE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𝑔𝑜𝑎𝑙</m:t>
                          </m:r>
                        </m:e>
                      </m:d>
                      <m:r>
                        <a:rPr lang="de-DE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0,</m:t>
                              </m:r>
                              <m:r>
                                <a:rPr lang="de-DE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sub>
                      </m:sSub>
                      <m:r>
                        <a:rPr lang="de-DE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de-DE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𝑎𝑣𝑜𝑖𝑑</m:t>
                      </m:r>
                      <m:r>
                        <a:rPr lang="de-DE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de-DE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𝑐𝑜𝑙𝑙𝑖𝑠𝑖𝑜𝑛</m:t>
                      </m:r>
                      <m:r>
                        <a:rPr lang="de-DE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)∧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0,</m:t>
                              </m:r>
                              <m:r>
                                <a:rPr lang="de-DE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sub>
                      </m:sSub>
                      <m:r>
                        <a:rPr lang="de-DE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de-DE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𝑖𝑛𝑠𝑖𝑑𝑒</m:t>
                      </m:r>
                      <m:r>
                        <a:rPr lang="de-DE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de-DE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𝑏𝑜𝑢𝑛𝑑𝑎𝑟𝑦</m:t>
                      </m:r>
                      <m:r>
                        <a:rPr lang="de-DE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F5BA769-6A4C-AF98-44E4-F2A0B46D4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999234"/>
                <a:ext cx="7488832" cy="389337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1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948960-803F-D34C-54AC-2611F5D87CA3}"/>
              </a:ext>
            </a:extLst>
          </p:cNvPr>
          <p:cNvSpPr txBox="1"/>
          <p:nvPr/>
        </p:nvSpPr>
        <p:spPr>
          <a:xfrm>
            <a:off x="839416" y="1340768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Experiments – </a:t>
            </a:r>
            <a:r>
              <a:rPr lang="en-US" altLang="zh-CN" sz="3600" dirty="0" err="1"/>
              <a:t>CommonRoad</a:t>
            </a:r>
            <a:endParaRPr lang="zh-CN" altLang="en-US" sz="3600" dirty="0"/>
          </a:p>
        </p:txBody>
      </p:sp>
      <p:pic>
        <p:nvPicPr>
          <p:cNvPr id="3" name="图片 2" descr="图形用户界面, 应用程序, Word&#10;&#10;描述已自动生成">
            <a:extLst>
              <a:ext uri="{FF2B5EF4-FFF2-40B4-BE49-F238E27FC236}">
                <a16:creationId xmlns:a16="http://schemas.microsoft.com/office/drawing/2014/main" id="{118E8722-A621-7816-2B78-72B90C305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9" t="41141" r="6295" b="38188"/>
          <a:stretch/>
        </p:blipFill>
        <p:spPr>
          <a:xfrm>
            <a:off x="454696" y="5218401"/>
            <a:ext cx="11603571" cy="1152128"/>
          </a:xfrm>
          <a:prstGeom prst="rect">
            <a:avLst/>
          </a:prstGeom>
        </p:spPr>
      </p:pic>
      <p:pic>
        <p:nvPicPr>
          <p:cNvPr id="4" name="图片 3" descr="图片包含 表格&#10;&#10;描述已自动生成">
            <a:extLst>
              <a:ext uri="{FF2B5EF4-FFF2-40B4-BE49-F238E27FC236}">
                <a16:creationId xmlns:a16="http://schemas.microsoft.com/office/drawing/2014/main" id="{F5427646-A064-563B-AA71-4EA56EBAF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3116841"/>
            <a:ext cx="12192000" cy="1753274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2D88EC2-FF52-F2B4-EBFB-B7419332EED7}"/>
              </a:ext>
            </a:extLst>
          </p:cNvPr>
          <p:cNvCxnSpPr>
            <a:cxnSpLocks/>
          </p:cNvCxnSpPr>
          <p:nvPr/>
        </p:nvCxnSpPr>
        <p:spPr>
          <a:xfrm flipV="1">
            <a:off x="5136659" y="4240677"/>
            <a:ext cx="0" cy="5878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E4D12994-7104-A069-8E2F-0956DF2AC0B7}"/>
              </a:ext>
            </a:extLst>
          </p:cNvPr>
          <p:cNvSpPr txBox="1"/>
          <p:nvPr/>
        </p:nvSpPr>
        <p:spPr>
          <a:xfrm>
            <a:off x="3526545" y="4781005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Occupancy of the ego vehicle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6995827-0F56-507D-B633-5B1DF6006694}"/>
              </a:ext>
            </a:extLst>
          </p:cNvPr>
          <p:cNvCxnSpPr>
            <a:cxnSpLocks/>
          </p:cNvCxnSpPr>
          <p:nvPr/>
        </p:nvCxnSpPr>
        <p:spPr>
          <a:xfrm>
            <a:off x="1655211" y="3001687"/>
            <a:ext cx="0" cy="69866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EEB2EF2-825B-1240-6947-1C29610A3E1D}"/>
              </a:ext>
            </a:extLst>
          </p:cNvPr>
          <p:cNvSpPr txBox="1"/>
          <p:nvPr/>
        </p:nvSpPr>
        <p:spPr>
          <a:xfrm>
            <a:off x="341978" y="2632355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Occupancy of the dynamic obstacles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2EB96B2-268E-39D2-1B5F-776974716760}"/>
              </a:ext>
            </a:extLst>
          </p:cNvPr>
          <p:cNvCxnSpPr>
            <a:cxnSpLocks/>
          </p:cNvCxnSpPr>
          <p:nvPr/>
        </p:nvCxnSpPr>
        <p:spPr>
          <a:xfrm>
            <a:off x="4808731" y="2786689"/>
            <a:ext cx="0" cy="5350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B0F959D-C68F-8CE5-FB51-2A8BDAF31D04}"/>
              </a:ext>
            </a:extLst>
          </p:cNvPr>
          <p:cNvSpPr txBox="1"/>
          <p:nvPr/>
        </p:nvSpPr>
        <p:spPr>
          <a:xfrm>
            <a:off x="4143019" y="2495191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Left boundary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F0F5EB1-4B4C-E347-46FD-5EAAB0DCF689}"/>
              </a:ext>
            </a:extLst>
          </p:cNvPr>
          <p:cNvCxnSpPr>
            <a:cxnSpLocks/>
          </p:cNvCxnSpPr>
          <p:nvPr/>
        </p:nvCxnSpPr>
        <p:spPr>
          <a:xfrm flipV="1">
            <a:off x="1484801" y="4327947"/>
            <a:ext cx="0" cy="2850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123364B-77EA-97F1-A2EE-122DECD10E0F}"/>
              </a:ext>
            </a:extLst>
          </p:cNvPr>
          <p:cNvSpPr txBox="1"/>
          <p:nvPr/>
        </p:nvSpPr>
        <p:spPr>
          <a:xfrm>
            <a:off x="819089" y="4554177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Right boundary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48D4DA6-B0C0-4C9B-9CF2-DAFEB263ED2B}"/>
              </a:ext>
            </a:extLst>
          </p:cNvPr>
          <p:cNvCxnSpPr>
            <a:cxnSpLocks/>
          </p:cNvCxnSpPr>
          <p:nvPr/>
        </p:nvCxnSpPr>
        <p:spPr>
          <a:xfrm flipH="1">
            <a:off x="3863752" y="3754574"/>
            <a:ext cx="275308" cy="3446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2B00915-CA6C-873D-E94E-D7D9C7074AA5}"/>
              </a:ext>
            </a:extLst>
          </p:cNvPr>
          <p:cNvSpPr txBox="1"/>
          <p:nvPr/>
        </p:nvSpPr>
        <p:spPr>
          <a:xfrm>
            <a:off x="4143019" y="3556680"/>
            <a:ext cx="267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Static obstacle</a:t>
            </a:r>
            <a:endParaRPr lang="zh-CN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478A087-39A3-6DA4-83A9-2CC199E2FAC0}"/>
                  </a:ext>
                </a:extLst>
              </p:cNvPr>
              <p:cNvSpPr txBox="1"/>
              <p:nvPr/>
            </p:nvSpPr>
            <p:spPr>
              <a:xfrm>
                <a:off x="-384720" y="2100647"/>
                <a:ext cx="7488832" cy="389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0,</m:t>
                              </m:r>
                              <m:r>
                                <a:rPr lang="de-DE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sub>
                      </m:sSub>
                      <m:r>
                        <a:rPr lang="de-DE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de-DE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𝑎𝑣𝑜𝑖𝑑</m:t>
                      </m:r>
                      <m:r>
                        <a:rPr lang="de-DE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de-DE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𝑐𝑜𝑙𝑙𝑖𝑠𝑖𝑜𝑛</m:t>
                      </m:r>
                      <m:r>
                        <a:rPr lang="de-DE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)∧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0,</m:t>
                              </m:r>
                              <m:r>
                                <a:rPr lang="de-DE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sub>
                      </m:sSub>
                      <m:r>
                        <a:rPr lang="de-DE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de-DE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𝑖𝑛𝑠𝑖𝑑𝑒</m:t>
                      </m:r>
                      <m:r>
                        <a:rPr lang="de-DE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de-DE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𝑏𝑜𝑢𝑛𝑑𝑎𝑟𝑦</m:t>
                      </m:r>
                      <m:r>
                        <a:rPr lang="de-DE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478A087-39A3-6DA4-83A9-2CC199E2F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2100647"/>
                <a:ext cx="7488832" cy="389337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900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948960-803F-D34C-54AC-2611F5D87CA3}"/>
              </a:ext>
            </a:extLst>
          </p:cNvPr>
          <p:cNvSpPr txBox="1"/>
          <p:nvPr/>
        </p:nvSpPr>
        <p:spPr>
          <a:xfrm>
            <a:off x="839416" y="1340768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Content</a:t>
            </a:r>
            <a:endParaRPr lang="zh-CN" altLang="en-US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EA95A7-BD61-7F6D-41BB-3A4E77A442C3}"/>
              </a:ext>
            </a:extLst>
          </p:cNvPr>
          <p:cNvSpPr txBox="1"/>
          <p:nvPr/>
        </p:nvSpPr>
        <p:spPr>
          <a:xfrm>
            <a:off x="839416" y="2132856"/>
            <a:ext cx="90730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Introduction</a:t>
            </a:r>
          </a:p>
          <a:p>
            <a:pPr marL="457200" indent="-457200">
              <a:buAutoNum type="arabicPeriod"/>
            </a:pPr>
            <a:endParaRPr lang="en-US" altLang="zh-CN" sz="2400" dirty="0"/>
          </a:p>
          <a:p>
            <a:r>
              <a:rPr lang="en-US" altLang="zh-CN" sz="2400" dirty="0"/>
              <a:t>2. Signal Temporal Logic</a:t>
            </a:r>
          </a:p>
          <a:p>
            <a:endParaRPr lang="en-US" altLang="zh-CN" sz="2400" dirty="0"/>
          </a:p>
          <a:p>
            <a:r>
              <a:rPr lang="en-US" altLang="zh-CN" sz="2400" dirty="0"/>
              <a:t>3. Successive Convexification</a:t>
            </a:r>
          </a:p>
          <a:p>
            <a:endParaRPr lang="en-US" altLang="zh-CN" sz="2400" dirty="0"/>
          </a:p>
          <a:p>
            <a:r>
              <a:rPr lang="en-US" altLang="zh-CN" sz="2400" dirty="0"/>
              <a:t>4. Experiments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19099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图片包含 应用程序&#10;&#10;描述已自动生成">
            <a:extLst>
              <a:ext uri="{FF2B5EF4-FFF2-40B4-BE49-F238E27FC236}">
                <a16:creationId xmlns:a16="http://schemas.microsoft.com/office/drawing/2014/main" id="{E955B9FB-28CC-5023-A6E4-6EBBD2AD17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9" t="44487" r="53458" b="42029"/>
          <a:stretch/>
        </p:blipFill>
        <p:spPr>
          <a:xfrm>
            <a:off x="596324" y="4785625"/>
            <a:ext cx="10540229" cy="15743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5948960-803F-D34C-54AC-2611F5D87CA3}"/>
              </a:ext>
            </a:extLst>
          </p:cNvPr>
          <p:cNvSpPr txBox="1"/>
          <p:nvPr/>
        </p:nvSpPr>
        <p:spPr>
          <a:xfrm>
            <a:off x="839416" y="1340768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Experiments – </a:t>
            </a:r>
            <a:r>
              <a:rPr lang="en-US" altLang="zh-CN" sz="3600" dirty="0" err="1"/>
              <a:t>CommonRoad</a:t>
            </a:r>
            <a:endParaRPr lang="zh-CN" altLang="en-US" sz="3600" dirty="0"/>
          </a:p>
        </p:txBody>
      </p:sp>
      <p:pic>
        <p:nvPicPr>
          <p:cNvPr id="15" name="图片 14" descr="图示&#10;&#10;描述已自动生成">
            <a:extLst>
              <a:ext uri="{FF2B5EF4-FFF2-40B4-BE49-F238E27FC236}">
                <a16:creationId xmlns:a16="http://schemas.microsoft.com/office/drawing/2014/main" id="{704C4699-F1A2-7180-5881-37C4DF9B0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" y="2607157"/>
            <a:ext cx="12192000" cy="2347027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BB22B4E-5E0A-E8DA-F946-DF718B5ACC19}"/>
              </a:ext>
            </a:extLst>
          </p:cNvPr>
          <p:cNvCxnSpPr>
            <a:cxnSpLocks/>
          </p:cNvCxnSpPr>
          <p:nvPr/>
        </p:nvCxnSpPr>
        <p:spPr>
          <a:xfrm>
            <a:off x="4480565" y="2772433"/>
            <a:ext cx="0" cy="43070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F237542-D8A0-99B0-841D-E18BAE25A600}"/>
              </a:ext>
            </a:extLst>
          </p:cNvPr>
          <p:cNvSpPr txBox="1"/>
          <p:nvPr/>
        </p:nvSpPr>
        <p:spPr>
          <a:xfrm>
            <a:off x="2655303" y="2425523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Occupancy of the ego vehicle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AD1AB9D-8A4D-C273-A45C-4BB2744BD342}"/>
              </a:ext>
            </a:extLst>
          </p:cNvPr>
          <p:cNvCxnSpPr>
            <a:cxnSpLocks/>
          </p:cNvCxnSpPr>
          <p:nvPr/>
        </p:nvCxnSpPr>
        <p:spPr>
          <a:xfrm flipV="1">
            <a:off x="8424572" y="3576808"/>
            <a:ext cx="0" cy="43938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B794AE6-0A56-9C6E-C8C1-4E39177FB5A7}"/>
              </a:ext>
            </a:extLst>
          </p:cNvPr>
          <p:cNvSpPr txBox="1"/>
          <p:nvPr/>
        </p:nvSpPr>
        <p:spPr>
          <a:xfrm>
            <a:off x="6098559" y="4116942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Occupancy of the dynamic obstacles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4D6FB95-09C4-76D1-F0C5-544F6D97FC17}"/>
              </a:ext>
            </a:extLst>
          </p:cNvPr>
          <p:cNvCxnSpPr>
            <a:cxnSpLocks/>
          </p:cNvCxnSpPr>
          <p:nvPr/>
        </p:nvCxnSpPr>
        <p:spPr>
          <a:xfrm>
            <a:off x="10000797" y="2607157"/>
            <a:ext cx="0" cy="3305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47E4CBE-A8C4-1420-C5D7-789F20B87646}"/>
              </a:ext>
            </a:extLst>
          </p:cNvPr>
          <p:cNvSpPr txBox="1"/>
          <p:nvPr/>
        </p:nvSpPr>
        <p:spPr>
          <a:xfrm>
            <a:off x="9260047" y="2311338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Left boundary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514D3B4-9107-FB1E-F196-BA8AE075B338}"/>
              </a:ext>
            </a:extLst>
          </p:cNvPr>
          <p:cNvCxnSpPr>
            <a:cxnSpLocks/>
          </p:cNvCxnSpPr>
          <p:nvPr/>
        </p:nvCxnSpPr>
        <p:spPr>
          <a:xfrm flipV="1">
            <a:off x="3618636" y="3780671"/>
            <a:ext cx="0" cy="2850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E931DBC-47DE-DA4E-8DC6-0F0328489377}"/>
              </a:ext>
            </a:extLst>
          </p:cNvPr>
          <p:cNvSpPr txBox="1"/>
          <p:nvPr/>
        </p:nvSpPr>
        <p:spPr>
          <a:xfrm>
            <a:off x="2761825" y="4159913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Right boundary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16E1CCE-27A3-7CB8-B7B0-243C21CA84D6}"/>
              </a:ext>
            </a:extLst>
          </p:cNvPr>
          <p:cNvCxnSpPr>
            <a:cxnSpLocks/>
          </p:cNvCxnSpPr>
          <p:nvPr/>
        </p:nvCxnSpPr>
        <p:spPr>
          <a:xfrm>
            <a:off x="7696799" y="2708920"/>
            <a:ext cx="0" cy="33023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B98D9F77-500E-BABB-77CE-6A8603924746}"/>
              </a:ext>
            </a:extLst>
          </p:cNvPr>
          <p:cNvSpPr txBox="1"/>
          <p:nvPr/>
        </p:nvSpPr>
        <p:spPr>
          <a:xfrm>
            <a:off x="6890082" y="241744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Keep distance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70238BD-EDD6-5326-A23D-92B0851B8377}"/>
              </a:ext>
            </a:extLst>
          </p:cNvPr>
          <p:cNvSpPr/>
          <p:nvPr/>
        </p:nvSpPr>
        <p:spPr>
          <a:xfrm>
            <a:off x="6915175" y="3073221"/>
            <a:ext cx="586325" cy="3693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4652D36-71EB-8652-3566-AF9D72AA2731}"/>
              </a:ext>
            </a:extLst>
          </p:cNvPr>
          <p:cNvCxnSpPr>
            <a:cxnSpLocks/>
          </p:cNvCxnSpPr>
          <p:nvPr/>
        </p:nvCxnSpPr>
        <p:spPr>
          <a:xfrm>
            <a:off x="7250687" y="3442553"/>
            <a:ext cx="114728" cy="5402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D4D182F0-C197-97FE-25A0-D278117B866D}"/>
              </a:ext>
            </a:extLst>
          </p:cNvPr>
          <p:cNvSpPr txBox="1"/>
          <p:nvPr/>
        </p:nvSpPr>
        <p:spPr>
          <a:xfrm>
            <a:off x="6724541" y="3879927"/>
            <a:ext cx="421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Undesired drift to the right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BB5698-9267-13DA-A9AB-BFC03428A59B}"/>
                  </a:ext>
                </a:extLst>
              </p:cNvPr>
              <p:cNvSpPr txBox="1"/>
              <p:nvPr/>
            </p:nvSpPr>
            <p:spPr>
              <a:xfrm>
                <a:off x="825062" y="1839977"/>
                <a:ext cx="8520608" cy="686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𝑎𝑣𝑜𝑖𝑑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𝑐𝑜𝑙𝑙𝑖𝑠𝑖𝑜𝑛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𝑖𝑛𝑠𝑖𝑑𝑒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𝑏𝑜𝑢𝑛𝑑𝑎𝑟𝑦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𝑘𝑒𝑒𝑝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𝑓𝑟𝑜𝑚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𝑓𝑟𝑜𝑛𝑡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𝑣𝑒h𝑖𝑐𝑙𝑒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𝑎𝑑h𝑒𝑟𝑒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𝑠𝑝𝑒𝑒𝑑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𝑙𝑖𝑚𝑖𝑡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BB5698-9267-13DA-A9AB-BFC03428A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62" y="1839977"/>
                <a:ext cx="8520608" cy="686342"/>
              </a:xfrm>
              <a:prstGeom prst="rect">
                <a:avLst/>
              </a:prstGeom>
              <a:blipFill>
                <a:blip r:embed="rId4"/>
                <a:stretch>
                  <a:fillRect b="-4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61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3" grpId="0"/>
      <p:bldP spid="25" grpId="0"/>
      <p:bldP spid="28" grpId="0" animBg="1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948960-803F-D34C-54AC-2611F5D87CA3}"/>
              </a:ext>
            </a:extLst>
          </p:cNvPr>
          <p:cNvSpPr txBox="1"/>
          <p:nvPr/>
        </p:nvSpPr>
        <p:spPr>
          <a:xfrm>
            <a:off x="839416" y="1340768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Experiments – </a:t>
            </a:r>
            <a:r>
              <a:rPr lang="en-US" altLang="zh-CN" sz="3600" dirty="0" err="1"/>
              <a:t>CommonRoad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320157-37F8-B9D8-C360-B361E2A4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3678825"/>
            <a:ext cx="7692253" cy="799373"/>
          </a:xfrm>
          <a:prstGeom prst="rect">
            <a:avLst/>
          </a:prstGeom>
        </p:spPr>
      </p:pic>
      <p:pic>
        <p:nvPicPr>
          <p:cNvPr id="6" name="图片 5" descr="电脑屏幕截图&#10;&#10;描述已自动生成">
            <a:extLst>
              <a:ext uri="{FF2B5EF4-FFF2-40B4-BE49-F238E27FC236}">
                <a16:creationId xmlns:a16="http://schemas.microsoft.com/office/drawing/2014/main" id="{EF9D1235-20B7-E637-585F-64D610CEDB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3800" r="16314" b="73100"/>
          <a:stretch/>
        </p:blipFill>
        <p:spPr>
          <a:xfrm>
            <a:off x="191344" y="1987099"/>
            <a:ext cx="6280062" cy="123358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45BB12A-B1B6-5BB4-2475-4F25D0AE392D}"/>
              </a:ext>
            </a:extLst>
          </p:cNvPr>
          <p:cNvSpPr txBox="1"/>
          <p:nvPr/>
        </p:nvSpPr>
        <p:spPr>
          <a:xfrm>
            <a:off x="335360" y="3328711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result in 23 scenarios: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534459-B120-0B3C-AFAB-E0FCDBEE0933}"/>
              </a:ext>
            </a:extLst>
          </p:cNvPr>
          <p:cNvSpPr txBox="1"/>
          <p:nvPr/>
        </p:nvSpPr>
        <p:spPr>
          <a:xfrm>
            <a:off x="7464152" y="4437112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Failure cases: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The boundary is falsely added.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 bad initial guess can lead to an infeasible solution.</a:t>
            </a:r>
            <a:endParaRPr lang="zh-CN" altLang="en-US" dirty="0"/>
          </a:p>
        </p:txBody>
      </p:sp>
      <p:pic>
        <p:nvPicPr>
          <p:cNvPr id="8" name="图片 7" descr="图片包含 图示&#10;&#10;描述已自动生成">
            <a:extLst>
              <a:ext uri="{FF2B5EF4-FFF2-40B4-BE49-F238E27FC236}">
                <a16:creationId xmlns:a16="http://schemas.microsoft.com/office/drawing/2014/main" id="{C05702EF-1A54-9184-372A-6E5D11D766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45" y="1930417"/>
            <a:ext cx="5042833" cy="1728192"/>
          </a:xfrm>
          <a:prstGeom prst="rect">
            <a:avLst/>
          </a:prstGeom>
        </p:spPr>
      </p:pic>
      <p:pic>
        <p:nvPicPr>
          <p:cNvPr id="12" name="图片 11" descr="图示, 形状&#10;&#10;描述已自动生成">
            <a:extLst>
              <a:ext uri="{FF2B5EF4-FFF2-40B4-BE49-F238E27FC236}">
                <a16:creationId xmlns:a16="http://schemas.microsoft.com/office/drawing/2014/main" id="{B2ABC3A3-6451-815F-AA66-921ADB9386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78" y="4562294"/>
            <a:ext cx="7020129" cy="1458993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784803F-0054-DEB7-AD2A-06A9BF26377F}"/>
              </a:ext>
            </a:extLst>
          </p:cNvPr>
          <p:cNvCxnSpPr>
            <a:cxnSpLocks/>
          </p:cNvCxnSpPr>
          <p:nvPr/>
        </p:nvCxnSpPr>
        <p:spPr>
          <a:xfrm>
            <a:off x="2711624" y="4869160"/>
            <a:ext cx="0" cy="43204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874940D-E426-9B5C-6ECC-9AAE79D4FE7D}"/>
              </a:ext>
            </a:extLst>
          </p:cNvPr>
          <p:cNvSpPr txBox="1"/>
          <p:nvPr/>
        </p:nvSpPr>
        <p:spPr>
          <a:xfrm>
            <a:off x="2351584" y="456229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Initial guess</a:t>
            </a:r>
            <a:endParaRPr lang="zh-CN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D781DAB-0D96-02F9-67DE-5E0EA7729EB5}"/>
              </a:ext>
            </a:extLst>
          </p:cNvPr>
          <p:cNvCxnSpPr>
            <a:cxnSpLocks/>
          </p:cNvCxnSpPr>
          <p:nvPr/>
        </p:nvCxnSpPr>
        <p:spPr>
          <a:xfrm flipV="1">
            <a:off x="7811589" y="3328711"/>
            <a:ext cx="0" cy="32989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0AE85B0-4E63-26B5-E4F4-EC5C510988A6}"/>
              </a:ext>
            </a:extLst>
          </p:cNvPr>
          <p:cNvSpPr txBox="1"/>
          <p:nvPr/>
        </p:nvSpPr>
        <p:spPr>
          <a:xfrm>
            <a:off x="7536160" y="359472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Initial guess</a:t>
            </a:r>
            <a:endParaRPr lang="zh-CN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BCD565C-6D8D-EC8A-A460-EE259EDF0D13}"/>
              </a:ext>
            </a:extLst>
          </p:cNvPr>
          <p:cNvCxnSpPr>
            <a:cxnSpLocks/>
          </p:cNvCxnSpPr>
          <p:nvPr/>
        </p:nvCxnSpPr>
        <p:spPr>
          <a:xfrm flipV="1">
            <a:off x="9552384" y="3501008"/>
            <a:ext cx="0" cy="36004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74A33B6-91E8-876A-C7C8-ACB91D296903}"/>
              </a:ext>
            </a:extLst>
          </p:cNvPr>
          <p:cNvSpPr txBox="1"/>
          <p:nvPr/>
        </p:nvSpPr>
        <p:spPr>
          <a:xfrm>
            <a:off x="8861529" y="3779395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Occupancy of the ego vehicle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100AEBC-F8EF-4FA6-EFE5-2FF26D7CD8C2}"/>
              </a:ext>
            </a:extLst>
          </p:cNvPr>
          <p:cNvCxnSpPr>
            <a:cxnSpLocks/>
          </p:cNvCxnSpPr>
          <p:nvPr/>
        </p:nvCxnSpPr>
        <p:spPr>
          <a:xfrm flipH="1">
            <a:off x="4367808" y="4674272"/>
            <a:ext cx="216024" cy="25735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28D202D-28B6-01EF-A44B-F1BC979C2C53}"/>
              </a:ext>
            </a:extLst>
          </p:cNvPr>
          <p:cNvSpPr txBox="1"/>
          <p:nvPr/>
        </p:nvSpPr>
        <p:spPr>
          <a:xfrm>
            <a:off x="4139144" y="4304940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Occupancy of the ego vehicle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880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948960-803F-D34C-54AC-2611F5D87CA3}"/>
              </a:ext>
            </a:extLst>
          </p:cNvPr>
          <p:cNvSpPr txBox="1"/>
          <p:nvPr/>
        </p:nvSpPr>
        <p:spPr>
          <a:xfrm>
            <a:off x="839416" y="1340768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Summary</a:t>
            </a:r>
            <a:endParaRPr lang="zh-CN" altLang="en-US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CA77C2-C367-ADE6-7892-C778F6B9969C}"/>
              </a:ext>
            </a:extLst>
          </p:cNvPr>
          <p:cNvSpPr txBox="1"/>
          <p:nvPr/>
        </p:nvSpPr>
        <p:spPr>
          <a:xfrm>
            <a:off x="983432" y="2204864"/>
            <a:ext cx="105851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efficient optimization-based motion planning we used:</a:t>
            </a:r>
          </a:p>
          <a:p>
            <a:pPr marL="457200" indent="-457200">
              <a:buAutoNum type="arabicPeriod"/>
            </a:pPr>
            <a:r>
              <a:rPr lang="en-US" altLang="zh-CN" sz="2400" dirty="0"/>
              <a:t>Signal Temporal Logic to represent complex traffic rules;</a:t>
            </a:r>
          </a:p>
          <a:p>
            <a:pPr marL="457200" indent="-457200">
              <a:buAutoNum type="arabicPeriod"/>
            </a:pPr>
            <a:r>
              <a:rPr lang="en-US" altLang="zh-CN" sz="2400" dirty="0"/>
              <a:t>hybrid encoding method to transform the STL formula into iterative form;</a:t>
            </a:r>
          </a:p>
          <a:p>
            <a:pPr marL="457200" indent="-457200">
              <a:buAutoNum type="arabicPeriod"/>
            </a:pPr>
            <a:r>
              <a:rPr lang="en-US" altLang="zh-CN" sz="2400" dirty="0"/>
              <a:t>Successive Convexification to guarantee the real-time capability.</a:t>
            </a:r>
          </a:p>
          <a:p>
            <a:pPr marL="457200" indent="-457200">
              <a:buAutoNum type="arabicPeriod"/>
            </a:pPr>
            <a:endParaRPr lang="zh-CN" altLang="en-US" sz="2400" dirty="0"/>
          </a:p>
          <a:p>
            <a:r>
              <a:rPr lang="en-US" altLang="zh-CN" sz="2400" dirty="0"/>
              <a:t>Our method</a:t>
            </a:r>
          </a:p>
          <a:p>
            <a:pPr marL="457200" indent="-457200">
              <a:buAutoNum type="arabicPeriod"/>
            </a:pPr>
            <a:r>
              <a:rPr lang="en-US" altLang="zh-CN" sz="2400" dirty="0"/>
              <a:t>makes a trade-off between computational efficiency and solution optimality;</a:t>
            </a:r>
          </a:p>
          <a:p>
            <a:pPr marL="457200" indent="-457200">
              <a:buAutoNum type="arabicPeriod"/>
            </a:pPr>
            <a:r>
              <a:rPr lang="en-US" altLang="zh-CN" sz="2400" dirty="0"/>
              <a:t>can obtain a local optimum.</a:t>
            </a:r>
          </a:p>
        </p:txBody>
      </p:sp>
    </p:spTree>
    <p:extLst>
      <p:ext uri="{BB962C8B-B14F-4D97-AF65-F5344CB8AC3E}">
        <p14:creationId xmlns:p14="http://schemas.microsoft.com/office/powerpoint/2010/main" val="2404405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948960-803F-D34C-54AC-2611F5D87CA3}"/>
              </a:ext>
            </a:extLst>
          </p:cNvPr>
          <p:cNvSpPr txBox="1"/>
          <p:nvPr/>
        </p:nvSpPr>
        <p:spPr>
          <a:xfrm>
            <a:off x="839416" y="1340768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Outlook</a:t>
            </a:r>
            <a:endParaRPr lang="zh-CN" altLang="en-US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CA77C2-C367-ADE6-7892-C778F6B9969C}"/>
              </a:ext>
            </a:extLst>
          </p:cNvPr>
          <p:cNvSpPr txBox="1"/>
          <p:nvPr/>
        </p:nvSpPr>
        <p:spPr>
          <a:xfrm>
            <a:off x="983432" y="2204864"/>
            <a:ext cx="10585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Reduce compile time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Use Rapidly-exploring random trees (RRT*) to obtain the initial guess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04714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4140A93-129C-9643-9EE5-DB0B104D3F08}"/>
              </a:ext>
            </a:extLst>
          </p:cNvPr>
          <p:cNvSpPr txBox="1"/>
          <p:nvPr/>
        </p:nvSpPr>
        <p:spPr>
          <a:xfrm>
            <a:off x="2765630" y="2996952"/>
            <a:ext cx="6660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Thank you for your attention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4269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948960-803F-D34C-54AC-2611F5D87CA3}"/>
              </a:ext>
            </a:extLst>
          </p:cNvPr>
          <p:cNvSpPr txBox="1"/>
          <p:nvPr/>
        </p:nvSpPr>
        <p:spPr>
          <a:xfrm>
            <a:off x="839416" y="1340768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Introduction</a:t>
            </a:r>
            <a:endParaRPr lang="zh-CN" altLang="en-US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EA95A7-BD61-7F6D-41BB-3A4E77A442C3}"/>
              </a:ext>
            </a:extLst>
          </p:cNvPr>
          <p:cNvSpPr txBox="1"/>
          <p:nvPr/>
        </p:nvSpPr>
        <p:spPr>
          <a:xfrm>
            <a:off x="839416" y="2132856"/>
            <a:ext cx="5328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Challenges in Autonomous Driving:</a:t>
            </a:r>
          </a:p>
          <a:p>
            <a:r>
              <a:rPr lang="en-US" altLang="zh-CN" sz="2400" dirty="0"/>
              <a:t>1. Complex traffic rules</a:t>
            </a:r>
          </a:p>
          <a:p>
            <a:pPr marL="457200" indent="-457200">
              <a:buFontTx/>
              <a:buAutoNum type="arabicPeriod"/>
            </a:pPr>
            <a:endParaRPr lang="en-US" altLang="zh-CN" sz="2400" dirty="0"/>
          </a:p>
          <a:p>
            <a:r>
              <a:rPr lang="en-US" altLang="zh-CN" sz="2400" dirty="0"/>
              <a:t>    Signal Temporal Logic</a:t>
            </a:r>
          </a:p>
          <a:p>
            <a:pPr marL="457200" indent="-457200">
              <a:buFontTx/>
              <a:buAutoNum type="arabicPeriod"/>
            </a:pPr>
            <a:endParaRPr lang="en-US" altLang="zh-CN" sz="2400" dirty="0"/>
          </a:p>
          <a:p>
            <a:pPr marL="457200" indent="-457200">
              <a:buFontTx/>
              <a:buAutoNum type="arabicPeriod"/>
            </a:pPr>
            <a:endParaRPr lang="en-US" altLang="zh-CN" sz="2400" dirty="0"/>
          </a:p>
          <a:p>
            <a:pPr marL="457200" indent="-457200">
              <a:buFontTx/>
              <a:buAutoNum type="arabicPeriod"/>
            </a:pPr>
            <a:endParaRPr lang="en-US" altLang="zh-CN" sz="2400" dirty="0"/>
          </a:p>
          <a:p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131A5B3-8225-9721-599A-BC043572E4D0}"/>
              </a:ext>
            </a:extLst>
          </p:cNvPr>
          <p:cNvCxnSpPr>
            <a:cxnSpLocks/>
          </p:cNvCxnSpPr>
          <p:nvPr/>
        </p:nvCxnSpPr>
        <p:spPr>
          <a:xfrm>
            <a:off x="2591308" y="2924944"/>
            <a:ext cx="0" cy="3939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EDBD8831-5BDD-CD83-17CF-3D748809D663}"/>
              </a:ext>
            </a:extLst>
          </p:cNvPr>
          <p:cNvSpPr txBox="1"/>
          <p:nvPr/>
        </p:nvSpPr>
        <p:spPr>
          <a:xfrm>
            <a:off x="5838835" y="2518179"/>
            <a:ext cx="52391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 Real-time capability </a:t>
            </a:r>
          </a:p>
          <a:p>
            <a:endParaRPr lang="en-US" altLang="zh-CN" sz="2400" dirty="0"/>
          </a:p>
          <a:p>
            <a:r>
              <a:rPr lang="en-US" altLang="zh-CN" sz="2400" dirty="0"/>
              <a:t>    Efficient Optimization-based </a:t>
            </a:r>
          </a:p>
          <a:p>
            <a:r>
              <a:rPr lang="en-US" altLang="zh-CN" sz="2400" dirty="0"/>
              <a:t>    Motion Planning </a:t>
            </a:r>
          </a:p>
          <a:p>
            <a:endParaRPr lang="zh-CN" altLang="en-US" dirty="0"/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2CA77563-1C9C-3AD5-C38A-9C83E0E97D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19" y="4005064"/>
            <a:ext cx="2907178" cy="205481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85E9C7E-6083-A53B-2154-42307FABDB2B}"/>
              </a:ext>
            </a:extLst>
          </p:cNvPr>
          <p:cNvSpPr txBox="1"/>
          <p:nvPr/>
        </p:nvSpPr>
        <p:spPr>
          <a:xfrm>
            <a:off x="479376" y="5943430"/>
            <a:ext cx="5904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Source: https://www.expatrio.com/living-germany/driving-germany</a:t>
            </a:r>
            <a:endParaRPr lang="zh-CN" altLang="en-US" sz="1200" dirty="0"/>
          </a:p>
        </p:txBody>
      </p:sp>
      <p:pic>
        <p:nvPicPr>
          <p:cNvPr id="14" name="图片 13" descr="蓝色的跑车&#10;&#10;中度可信度描述已自动生成">
            <a:extLst>
              <a:ext uri="{FF2B5EF4-FFF2-40B4-BE49-F238E27FC236}">
                <a16:creationId xmlns:a16="http://schemas.microsoft.com/office/drawing/2014/main" id="{38B8DA41-D37F-9ACD-7FD6-2D1E2A68BD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3" y="4004955"/>
            <a:ext cx="3486467" cy="19384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551D032-387C-1561-6B41-D5316B7223C0}"/>
              </a:ext>
            </a:extLst>
          </p:cNvPr>
          <p:cNvSpPr txBox="1"/>
          <p:nvPr/>
        </p:nvSpPr>
        <p:spPr>
          <a:xfrm>
            <a:off x="5663952" y="5929513"/>
            <a:ext cx="6391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https://www.mos.ed.tum.de/en/ftm/main-research/intelligent-vehicle-systems/indy-autonomous-challenge/</a:t>
            </a:r>
            <a:endParaRPr lang="zh-CN" altLang="en-US" sz="12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90C5283-27DE-51DE-5D61-E404B39FD421}"/>
              </a:ext>
            </a:extLst>
          </p:cNvPr>
          <p:cNvCxnSpPr>
            <a:cxnSpLocks/>
          </p:cNvCxnSpPr>
          <p:nvPr/>
        </p:nvCxnSpPr>
        <p:spPr>
          <a:xfrm>
            <a:off x="7536160" y="2924943"/>
            <a:ext cx="0" cy="3939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89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图表, 气泡图&#10;&#10;描述已自动生成">
            <a:extLst>
              <a:ext uri="{FF2B5EF4-FFF2-40B4-BE49-F238E27FC236}">
                <a16:creationId xmlns:a16="http://schemas.microsoft.com/office/drawing/2014/main" id="{1DA2FA4A-6A60-F443-4FE3-025A17E046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8" t="10625" r="15547" b="4063"/>
          <a:stretch/>
        </p:blipFill>
        <p:spPr>
          <a:xfrm>
            <a:off x="8707834" y="1766708"/>
            <a:ext cx="3181824" cy="300827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EA7DAE2-CCB4-DAA0-BEC4-5BB5C006C752}"/>
              </a:ext>
            </a:extLst>
          </p:cNvPr>
          <p:cNvSpPr txBox="1"/>
          <p:nvPr/>
        </p:nvSpPr>
        <p:spPr>
          <a:xfrm>
            <a:off x="9145248" y="2428269"/>
            <a:ext cx="12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Obstacles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5A69E4B-D847-4176-7146-F428A0283DE1}"/>
              </a:ext>
            </a:extLst>
          </p:cNvPr>
          <p:cNvSpPr txBox="1"/>
          <p:nvPr/>
        </p:nvSpPr>
        <p:spPr>
          <a:xfrm>
            <a:off x="11271722" y="3242249"/>
            <a:ext cx="1093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Goal region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406FE67-DFEE-3479-7C62-F3CAC6062993}"/>
              </a:ext>
            </a:extLst>
          </p:cNvPr>
          <p:cNvSpPr txBox="1"/>
          <p:nvPr/>
        </p:nvSpPr>
        <p:spPr>
          <a:xfrm>
            <a:off x="10348450" y="2428269"/>
            <a:ext cx="188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Trajectory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948960-803F-D34C-54AC-2611F5D87CA3}"/>
              </a:ext>
            </a:extLst>
          </p:cNvPr>
          <p:cNvSpPr txBox="1"/>
          <p:nvPr/>
        </p:nvSpPr>
        <p:spPr>
          <a:xfrm>
            <a:off x="839416" y="1340768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Signal Temporal Logic</a:t>
            </a:r>
            <a:endParaRPr lang="zh-CN" altLang="en-US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EA95A7-BD61-7F6D-41BB-3A4E77A442C3}"/>
              </a:ext>
            </a:extLst>
          </p:cNvPr>
          <p:cNvSpPr txBox="1"/>
          <p:nvPr/>
        </p:nvSpPr>
        <p:spPr>
          <a:xfrm>
            <a:off x="839416" y="2132856"/>
            <a:ext cx="907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STL formulas[1]: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BACD594-1CCB-0020-1B3B-86ADB4351690}"/>
                  </a:ext>
                </a:extLst>
              </p:cNvPr>
              <p:cNvSpPr txBox="1"/>
              <p:nvPr/>
            </p:nvSpPr>
            <p:spPr>
              <a:xfrm>
                <a:off x="786444" y="2601309"/>
                <a:ext cx="8280920" cy="514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40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:=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sub>
                          </m:sSub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BACD594-1CCB-0020-1B3B-86ADB435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44" y="2601309"/>
                <a:ext cx="8280920" cy="514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FA8950FA-C63E-B3C3-A352-EFB89CED708E}"/>
              </a:ext>
            </a:extLst>
          </p:cNvPr>
          <p:cNvSpPr txBox="1"/>
          <p:nvPr/>
        </p:nvSpPr>
        <p:spPr>
          <a:xfrm>
            <a:off x="246384" y="343578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Atomic predicate</a:t>
            </a:r>
            <a:endParaRPr lang="zh-CN" altLang="en-US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F22004C-6416-35E0-6108-9B0FA88731C3}"/>
              </a:ext>
            </a:extLst>
          </p:cNvPr>
          <p:cNvCxnSpPr>
            <a:cxnSpLocks/>
          </p:cNvCxnSpPr>
          <p:nvPr/>
        </p:nvCxnSpPr>
        <p:spPr>
          <a:xfrm flipH="1">
            <a:off x="1686544" y="3003740"/>
            <a:ext cx="288032" cy="504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1127552-7BE6-1ADB-281C-B6FE8C1AFB78}"/>
              </a:ext>
            </a:extLst>
          </p:cNvPr>
          <p:cNvSpPr txBox="1"/>
          <p:nvPr/>
        </p:nvSpPr>
        <p:spPr>
          <a:xfrm>
            <a:off x="2946684" y="3804415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Conjunction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3DA64A4-1135-1C92-70B6-A81280B89A3B}"/>
              </a:ext>
            </a:extLst>
          </p:cNvPr>
          <p:cNvCxnSpPr>
            <a:cxnSpLocks/>
          </p:cNvCxnSpPr>
          <p:nvPr/>
        </p:nvCxnSpPr>
        <p:spPr>
          <a:xfrm>
            <a:off x="2478632" y="3023803"/>
            <a:ext cx="0" cy="8440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4938F95-B637-8A9E-DD69-E7B2BBAAB9A6}"/>
              </a:ext>
            </a:extLst>
          </p:cNvPr>
          <p:cNvSpPr txBox="1"/>
          <p:nvPr/>
        </p:nvSpPr>
        <p:spPr>
          <a:xfrm>
            <a:off x="1938572" y="380981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Negation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7B0B04A-B306-48D3-4042-D5CF70A4E4C3}"/>
              </a:ext>
            </a:extLst>
          </p:cNvPr>
          <p:cNvCxnSpPr>
            <a:cxnSpLocks/>
          </p:cNvCxnSpPr>
          <p:nvPr/>
        </p:nvCxnSpPr>
        <p:spPr>
          <a:xfrm>
            <a:off x="3414736" y="3023803"/>
            <a:ext cx="0" cy="8440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ECD6EFF-6B40-2D97-93F1-7CB6D4D6EABC}"/>
              </a:ext>
            </a:extLst>
          </p:cNvPr>
          <p:cNvSpPr txBox="1"/>
          <p:nvPr/>
        </p:nvSpPr>
        <p:spPr>
          <a:xfrm>
            <a:off x="3889348" y="3445819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Disjunction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7B8D5F0-2DB0-EE5D-C5FD-94CAB53527ED}"/>
              </a:ext>
            </a:extLst>
          </p:cNvPr>
          <p:cNvCxnSpPr>
            <a:cxnSpLocks/>
          </p:cNvCxnSpPr>
          <p:nvPr/>
        </p:nvCxnSpPr>
        <p:spPr>
          <a:xfrm>
            <a:off x="4530861" y="3033890"/>
            <a:ext cx="0" cy="4739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EDBA69D-4A95-8647-5918-2087644C8EE6}"/>
              </a:ext>
            </a:extLst>
          </p:cNvPr>
          <p:cNvSpPr txBox="1"/>
          <p:nvPr/>
        </p:nvSpPr>
        <p:spPr>
          <a:xfrm>
            <a:off x="4968247" y="3798847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Eventually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1529756-2FC5-2A8F-A6CF-C517EF6C0E13}"/>
              </a:ext>
            </a:extLst>
          </p:cNvPr>
          <p:cNvCxnSpPr>
            <a:cxnSpLocks/>
          </p:cNvCxnSpPr>
          <p:nvPr/>
        </p:nvCxnSpPr>
        <p:spPr>
          <a:xfrm>
            <a:off x="5430960" y="3115873"/>
            <a:ext cx="0" cy="7519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BE6B5EDA-8FBA-B789-F77E-F0A86131A7C8}"/>
              </a:ext>
            </a:extLst>
          </p:cNvPr>
          <p:cNvSpPr txBox="1"/>
          <p:nvPr/>
        </p:nvSpPr>
        <p:spPr>
          <a:xfrm>
            <a:off x="7403478" y="382849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Until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97775E4-D0B7-78EE-0046-93AAFCF12E16}"/>
              </a:ext>
            </a:extLst>
          </p:cNvPr>
          <p:cNvCxnSpPr>
            <a:cxnSpLocks/>
          </p:cNvCxnSpPr>
          <p:nvPr/>
        </p:nvCxnSpPr>
        <p:spPr>
          <a:xfrm>
            <a:off x="7772439" y="3110305"/>
            <a:ext cx="0" cy="7519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8869EE2-5718-D7A9-3648-0924225FA805}"/>
              </a:ext>
            </a:extLst>
          </p:cNvPr>
          <p:cNvSpPr txBox="1"/>
          <p:nvPr/>
        </p:nvSpPr>
        <p:spPr>
          <a:xfrm>
            <a:off x="6199918" y="379833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Always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1108774-22D8-CF71-C749-C73285C884BA}"/>
              </a:ext>
            </a:extLst>
          </p:cNvPr>
          <p:cNvCxnSpPr>
            <a:cxnSpLocks/>
          </p:cNvCxnSpPr>
          <p:nvPr/>
        </p:nvCxnSpPr>
        <p:spPr>
          <a:xfrm>
            <a:off x="6577749" y="3121441"/>
            <a:ext cx="0" cy="7519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37D5C62E-1725-050A-8DDB-91B3DA0E6079}"/>
              </a:ext>
            </a:extLst>
          </p:cNvPr>
          <p:cNvSpPr/>
          <p:nvPr/>
        </p:nvSpPr>
        <p:spPr>
          <a:xfrm>
            <a:off x="5172375" y="2592525"/>
            <a:ext cx="3426937" cy="5720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504AD6-2625-3852-667A-FF1F6113089A}"/>
              </a:ext>
            </a:extLst>
          </p:cNvPr>
          <p:cNvSpPr txBox="1"/>
          <p:nvPr/>
        </p:nvSpPr>
        <p:spPr>
          <a:xfrm>
            <a:off x="6595962" y="1934094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Temporal operators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9C9EA4-8CB9-AA7E-69B1-FF9F3DDEC328}"/>
              </a:ext>
            </a:extLst>
          </p:cNvPr>
          <p:cNvSpPr txBox="1"/>
          <p:nvPr/>
        </p:nvSpPr>
        <p:spPr>
          <a:xfrm>
            <a:off x="263352" y="6422348"/>
            <a:ext cx="11737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Belta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Calin, and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Sadra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Sadraddini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"Formal methods for control synthesis: An optimization perspective."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Annual Review of Control, Robotics, and Autonomous Systems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 (2019): 115-140.</a:t>
            </a:r>
            <a:endParaRPr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428F28-49B2-DB79-F444-8FB2F09DDD55}"/>
              </a:ext>
            </a:extLst>
          </p:cNvPr>
          <p:cNvSpPr txBox="1"/>
          <p:nvPr/>
        </p:nvSpPr>
        <p:spPr>
          <a:xfrm>
            <a:off x="479376" y="4510175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Determine the satisfaction/violation of STL formula</a:t>
            </a:r>
          </a:p>
          <a:p>
            <a:pPr algn="just"/>
            <a:r>
              <a:rPr lang="en-US" altLang="zh-CN" sz="2400" kern="100" dirty="0"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1. Qualitative: Boolean result</a:t>
            </a:r>
          </a:p>
          <a:p>
            <a:pPr algn="just"/>
            <a:r>
              <a:rPr lang="en-US" altLang="zh-CN" sz="2400" kern="100" dirty="0"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en-US" altLang="zh-CN" sz="2400" kern="100" dirty="0">
                <a:solidFill>
                  <a:srgbClr val="FF0000"/>
                </a:solidFill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Quantitative: robustness function</a:t>
            </a:r>
          </a:p>
          <a:p>
            <a:pPr algn="just"/>
            <a:r>
              <a:rPr lang="en-US" altLang="zh-CN" sz="2400" kern="1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kern="100" dirty="0">
                <a:solidFill>
                  <a:srgbClr val="FF0000"/>
                </a:solidFill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(positive         satisfaction)</a:t>
            </a:r>
            <a:endParaRPr lang="zh-CN" altLang="zh-CN" sz="2400" kern="100" dirty="0">
              <a:solidFill>
                <a:srgbClr val="FF0000"/>
              </a:solidFill>
              <a:effectLst/>
              <a:latin typeface="+mj-lt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42ADB05-692D-F7FF-6A3E-1B51DCC212A2}"/>
                  </a:ext>
                </a:extLst>
              </p:cNvPr>
              <p:cNvSpPr txBox="1"/>
              <p:nvPr/>
            </p:nvSpPr>
            <p:spPr>
              <a:xfrm>
                <a:off x="6096000" y="5051677"/>
                <a:ext cx="6096000" cy="926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 kern="10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ρ</m:t>
                          </m:r>
                        </m:e>
                        <m:sup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DE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zh-CN" sz="2400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DE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ξ</m:t>
                          </m:r>
                          <m:r>
                            <a:rPr lang="de-DE" altLang="zh-CN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e-DE" altLang="zh-CN" sz="2400" i="1" kern="10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altLang="zh-CN" sz="2400" kern="10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altLang="zh-CN" sz="2400" b="0" i="0" kern="10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ax</m:t>
                      </m:r>
                      <m:d>
                        <m:d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ρ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zh-CN" sz="24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altLang="zh-CN" sz="24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ξ</m:t>
                              </m:r>
                              <m:r>
                                <a:rPr lang="de-DE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de-DE" altLang="zh-CN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ρ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zh-CN" sz="24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altLang="zh-CN" sz="24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ξ</m:t>
                              </m:r>
                              <m:r>
                                <a:rPr lang="de-DE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de-DE" altLang="zh-CN" sz="2400" i="1" kern="10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kern="100" dirty="0">
                  <a:solidFill>
                    <a:srgbClr val="FF0000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ρ</m:t>
                          </m:r>
                        </m:e>
                        <m:sup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zh-CN" sz="2400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ξ</m:t>
                          </m:r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kern="10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400" kern="10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altLang="zh-CN" sz="2400" b="0" i="0" kern="10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in</m:t>
                      </m:r>
                      <m:d>
                        <m:dPr>
                          <m:ctrlPr>
                            <a:rPr lang="zh-CN" altLang="zh-CN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ρ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zh-CN" sz="24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ξ</m:t>
                              </m:r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ρ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zh-CN" sz="24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zh-CN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ξ</m:t>
                              </m:r>
                              <m:r>
                                <a:rPr lang="en-US" altLang="zh-CN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42ADB05-692D-F7FF-6A3E-1B51DCC21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51677"/>
                <a:ext cx="6096000" cy="926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961BB94-9616-FCD5-C597-16EF655C297D}"/>
              </a:ext>
            </a:extLst>
          </p:cNvPr>
          <p:cNvCxnSpPr/>
          <p:nvPr/>
        </p:nvCxnSpPr>
        <p:spPr>
          <a:xfrm>
            <a:off x="2135560" y="6237312"/>
            <a:ext cx="6311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244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>
            <a:extLst>
              <a:ext uri="{FF2B5EF4-FFF2-40B4-BE49-F238E27FC236}">
                <a16:creationId xmlns:a16="http://schemas.microsoft.com/office/drawing/2014/main" id="{4F07A531-D97D-1996-B351-BD463EDD1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0016" y="2492896"/>
            <a:ext cx="5178952" cy="38884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5948960-803F-D34C-54AC-2611F5D87CA3}"/>
              </a:ext>
            </a:extLst>
          </p:cNvPr>
          <p:cNvSpPr txBox="1"/>
          <p:nvPr/>
        </p:nvSpPr>
        <p:spPr>
          <a:xfrm>
            <a:off x="839416" y="1340768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Signal Temporal Logic</a:t>
            </a:r>
            <a:endParaRPr lang="zh-CN" altLang="en-US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EA95A7-BD61-7F6D-41BB-3A4E77A442C3}"/>
              </a:ext>
            </a:extLst>
          </p:cNvPr>
          <p:cNvSpPr txBox="1"/>
          <p:nvPr/>
        </p:nvSpPr>
        <p:spPr>
          <a:xfrm>
            <a:off x="839416" y="2132856"/>
            <a:ext cx="907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STL formula							STL tree[2]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6205720-5CE1-D9BB-8BE6-E002181554FB}"/>
                  </a:ext>
                </a:extLst>
              </p:cNvPr>
              <p:cNvSpPr txBox="1"/>
              <p:nvPr/>
            </p:nvSpPr>
            <p:spPr>
              <a:xfrm>
                <a:off x="0" y="3708388"/>
                <a:ext cx="5472608" cy="497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0,</m:t>
                              </m:r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sub>
                      </m:sSub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zh-CN" altLang="zh-CN" sz="24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[0,</m:t>
                          </m:r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zh-CN" altLang="zh-CN" sz="24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0,</m:t>
                              </m:r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zh-CN" altLang="zh-CN" sz="24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[0,</m:t>
                          </m:r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altLang="zh-CN" sz="2400" b="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6205720-5CE1-D9BB-8BE6-E00218155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08388"/>
                <a:ext cx="5472608" cy="497893"/>
              </a:xfrm>
              <a:prstGeom prst="rect">
                <a:avLst/>
              </a:prstGeom>
              <a:blipFill>
                <a:blip r:embed="rId4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箭头: 左右 29">
            <a:extLst>
              <a:ext uri="{FF2B5EF4-FFF2-40B4-BE49-F238E27FC236}">
                <a16:creationId xmlns:a16="http://schemas.microsoft.com/office/drawing/2014/main" id="{35DA747B-93CE-F4AF-186F-60EEA78912D3}"/>
              </a:ext>
            </a:extLst>
          </p:cNvPr>
          <p:cNvSpPr/>
          <p:nvPr/>
        </p:nvSpPr>
        <p:spPr>
          <a:xfrm>
            <a:off x="4286799" y="2075656"/>
            <a:ext cx="2178242" cy="57606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9D62B9-74C6-4F8A-AF0D-FAD6E9F4AB51}"/>
              </a:ext>
            </a:extLst>
          </p:cNvPr>
          <p:cNvSpPr txBox="1"/>
          <p:nvPr/>
        </p:nvSpPr>
        <p:spPr>
          <a:xfrm>
            <a:off x="335360" y="6381328"/>
            <a:ext cx="1123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[2] Kurtz, Vincent, and Hai Lin. "Mixed-integer programming for signal temporal logic with fewer binary variables."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Control Systems Letters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 (2022): 2635-2640.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7712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948960-803F-D34C-54AC-2611F5D87CA3}"/>
              </a:ext>
            </a:extLst>
          </p:cNvPr>
          <p:cNvSpPr txBox="1"/>
          <p:nvPr/>
        </p:nvSpPr>
        <p:spPr>
          <a:xfrm>
            <a:off x="839416" y="1340768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Signal Temporal Logic</a:t>
            </a:r>
            <a:endParaRPr lang="zh-CN" altLang="en-US" sz="3600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7371AA4E-E118-9B55-5D32-D4F0E0FD7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8048" y="1268760"/>
            <a:ext cx="5178952" cy="3888432"/>
          </a:xfrm>
          <a:prstGeom prst="rect">
            <a:avLst/>
          </a:prstGeom>
        </p:spPr>
      </p:pic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A5C8E77A-0913-205D-EF0B-670C2DF97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83" y="3357831"/>
            <a:ext cx="3646166" cy="273462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F8CF62D7-C07F-6D88-61E4-464AD9ABFA89}"/>
              </a:ext>
            </a:extLst>
          </p:cNvPr>
          <p:cNvSpPr/>
          <p:nvPr/>
        </p:nvSpPr>
        <p:spPr>
          <a:xfrm>
            <a:off x="6816080" y="4725144"/>
            <a:ext cx="288032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5CF373D-D0DB-737E-8BD4-7CE5932FACE2}"/>
              </a:ext>
            </a:extLst>
          </p:cNvPr>
          <p:cNvCxnSpPr>
            <a:cxnSpLocks/>
          </p:cNvCxnSpPr>
          <p:nvPr/>
        </p:nvCxnSpPr>
        <p:spPr>
          <a:xfrm flipH="1" flipV="1">
            <a:off x="4583832" y="3645024"/>
            <a:ext cx="2203965" cy="1167819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8D8CB569-338E-ABD2-A804-7AE9765E3592}"/>
              </a:ext>
            </a:extLst>
          </p:cNvPr>
          <p:cNvSpPr/>
          <p:nvPr/>
        </p:nvSpPr>
        <p:spPr>
          <a:xfrm>
            <a:off x="6960096" y="1340768"/>
            <a:ext cx="4536504" cy="25202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95222BC-D58B-68A5-5779-EACAB13EA964}"/>
              </a:ext>
            </a:extLst>
          </p:cNvPr>
          <p:cNvSpPr txBox="1"/>
          <p:nvPr/>
        </p:nvSpPr>
        <p:spPr>
          <a:xfrm>
            <a:off x="5807968" y="2078268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Before temporal operators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ED81318-0AE8-698B-3165-4F15F3CD154A}"/>
              </a:ext>
            </a:extLst>
          </p:cNvPr>
          <p:cNvSpPr txBox="1"/>
          <p:nvPr/>
        </p:nvSpPr>
        <p:spPr>
          <a:xfrm>
            <a:off x="809114" y="3212976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After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temporal operators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9C44875-B55C-6C9B-E895-032EF07C90B2}"/>
              </a:ext>
            </a:extLst>
          </p:cNvPr>
          <p:cNvSpPr/>
          <p:nvPr/>
        </p:nvSpPr>
        <p:spPr>
          <a:xfrm>
            <a:off x="6749696" y="3653891"/>
            <a:ext cx="1218512" cy="1359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37ACF61-7FBD-0168-15D3-14053D278E94}"/>
              </a:ext>
            </a:extLst>
          </p:cNvPr>
          <p:cNvSpPr/>
          <p:nvPr/>
        </p:nvSpPr>
        <p:spPr>
          <a:xfrm>
            <a:off x="7957506" y="3653891"/>
            <a:ext cx="1162830" cy="1359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8D58D99-38F6-9AC4-99FB-A98E20030121}"/>
              </a:ext>
            </a:extLst>
          </p:cNvPr>
          <p:cNvSpPr/>
          <p:nvPr/>
        </p:nvSpPr>
        <p:spPr>
          <a:xfrm>
            <a:off x="9127215" y="3653891"/>
            <a:ext cx="1122366" cy="1359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D36BD87-A432-B0C0-28FB-059663098CCF}"/>
              </a:ext>
            </a:extLst>
          </p:cNvPr>
          <p:cNvSpPr/>
          <p:nvPr/>
        </p:nvSpPr>
        <p:spPr>
          <a:xfrm>
            <a:off x="10249580" y="3653891"/>
            <a:ext cx="1247019" cy="1359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1AA87B0-56B9-2364-5F8C-EA9AA47239D3}"/>
              </a:ext>
            </a:extLst>
          </p:cNvPr>
          <p:cNvSpPr txBox="1"/>
          <p:nvPr/>
        </p:nvSpPr>
        <p:spPr>
          <a:xfrm>
            <a:off x="8472264" y="4990729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Temporal operators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D75A3A4C-7951-FDA1-5797-054A113F59EB}"/>
              </a:ext>
            </a:extLst>
          </p:cNvPr>
          <p:cNvSpPr/>
          <p:nvPr/>
        </p:nvSpPr>
        <p:spPr>
          <a:xfrm>
            <a:off x="7523693" y="1340768"/>
            <a:ext cx="302433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A4C5B2-5610-AE3B-C50B-77BEDA6D472E}"/>
              </a:ext>
            </a:extLst>
          </p:cNvPr>
          <p:cNvSpPr txBox="1"/>
          <p:nvPr/>
        </p:nvSpPr>
        <p:spPr>
          <a:xfrm>
            <a:off x="9336360" y="1802433"/>
            <a:ext cx="234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Its robustness&gt;0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24FEAD-DF9C-C3FB-48A2-78E6EC049ED8}"/>
              </a:ext>
            </a:extLst>
          </p:cNvPr>
          <p:cNvSpPr/>
          <p:nvPr/>
        </p:nvSpPr>
        <p:spPr>
          <a:xfrm>
            <a:off x="996552" y="5732294"/>
            <a:ext cx="490935" cy="2885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2EBF2C-0781-75B4-3577-1E778E0A9687}"/>
              </a:ext>
            </a:extLst>
          </p:cNvPr>
          <p:cNvSpPr/>
          <p:nvPr/>
        </p:nvSpPr>
        <p:spPr>
          <a:xfrm>
            <a:off x="1980101" y="5732293"/>
            <a:ext cx="490935" cy="2885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84AE68-6AFC-AA33-F45D-46E984B2737C}"/>
              </a:ext>
            </a:extLst>
          </p:cNvPr>
          <p:cNvSpPr/>
          <p:nvPr/>
        </p:nvSpPr>
        <p:spPr>
          <a:xfrm>
            <a:off x="2964174" y="4580885"/>
            <a:ext cx="490935" cy="2885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4813E4-7B0B-BC8B-C3A4-DA03CA64647A}"/>
              </a:ext>
            </a:extLst>
          </p:cNvPr>
          <p:cNvSpPr/>
          <p:nvPr/>
        </p:nvSpPr>
        <p:spPr>
          <a:xfrm>
            <a:off x="3982073" y="4559000"/>
            <a:ext cx="490935" cy="2885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6747CA-DAC9-B225-5031-091D66454FA3}"/>
              </a:ext>
            </a:extLst>
          </p:cNvPr>
          <p:cNvSpPr txBox="1"/>
          <p:nvPr/>
        </p:nvSpPr>
        <p:spPr>
          <a:xfrm>
            <a:off x="772291" y="5995419"/>
            <a:ext cx="318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Atomic predicates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0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948960-803F-D34C-54AC-2611F5D87CA3}"/>
              </a:ext>
            </a:extLst>
          </p:cNvPr>
          <p:cNvSpPr txBox="1"/>
          <p:nvPr/>
        </p:nvSpPr>
        <p:spPr>
          <a:xfrm>
            <a:off x="839416" y="1340768"/>
            <a:ext cx="114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Signal Temporal Logic – An Existing encoding Method</a:t>
            </a:r>
            <a:endParaRPr lang="zh-CN" altLang="en-US" sz="3600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8E10AA1F-ED9C-E879-5E9A-78D595DA0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9731" y="1987099"/>
            <a:ext cx="4568842" cy="3430353"/>
          </a:xfrm>
          <a:prstGeom prst="rect">
            <a:avLst/>
          </a:prstGeom>
        </p:spPr>
      </p:pic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03572E7E-4AC5-EBDD-2AA0-CEBB3C464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924" y="2195625"/>
            <a:ext cx="3660724" cy="274554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F7A4050-D548-8BFB-FBE5-8237C7DF126C}"/>
              </a:ext>
            </a:extLst>
          </p:cNvPr>
          <p:cNvSpPr txBox="1"/>
          <p:nvPr/>
        </p:nvSpPr>
        <p:spPr>
          <a:xfrm>
            <a:off x="265454" y="2300186"/>
            <a:ext cx="4176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Introduce binary variables on</a:t>
            </a: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</a:rPr>
              <a:t>atomic predicates(MICP)[1] </a:t>
            </a:r>
            <a:r>
              <a:rPr lang="en-US" altLang="zh-CN" sz="2400" dirty="0"/>
              <a:t>or</a:t>
            </a: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rgbClr val="0070C0"/>
                </a:solidFill>
              </a:rPr>
              <a:t>disjunctions(SOS1)[2].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977F612-9358-EA43-867D-8A342CA07024}"/>
              </a:ext>
            </a:extLst>
          </p:cNvPr>
          <p:cNvSpPr/>
          <p:nvPr/>
        </p:nvSpPr>
        <p:spPr>
          <a:xfrm>
            <a:off x="8181020" y="4423227"/>
            <a:ext cx="61405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22B3ADF-3439-FA97-1925-64EED2737F3F}"/>
              </a:ext>
            </a:extLst>
          </p:cNvPr>
          <p:cNvSpPr/>
          <p:nvPr/>
        </p:nvSpPr>
        <p:spPr>
          <a:xfrm>
            <a:off x="9250938" y="4458450"/>
            <a:ext cx="61405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EFEB9AC-B6C3-92D9-F892-95E78A780914}"/>
              </a:ext>
            </a:extLst>
          </p:cNvPr>
          <p:cNvSpPr/>
          <p:nvPr/>
        </p:nvSpPr>
        <p:spPr>
          <a:xfrm>
            <a:off x="11244597" y="3331538"/>
            <a:ext cx="61405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CCF5A4B-5E0F-9D51-9806-DD09DC22A637}"/>
              </a:ext>
            </a:extLst>
          </p:cNvPr>
          <p:cNvSpPr/>
          <p:nvPr/>
        </p:nvSpPr>
        <p:spPr>
          <a:xfrm>
            <a:off x="10200456" y="3316369"/>
            <a:ext cx="61405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B043E76-FA4F-83EB-4625-17973D06137C}"/>
              </a:ext>
            </a:extLst>
          </p:cNvPr>
          <p:cNvSpPr/>
          <p:nvPr/>
        </p:nvSpPr>
        <p:spPr>
          <a:xfrm>
            <a:off x="5084901" y="4833510"/>
            <a:ext cx="324830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D9AA8C3-8CA9-98C4-5F21-44273DDD1065}"/>
              </a:ext>
            </a:extLst>
          </p:cNvPr>
          <p:cNvSpPr/>
          <p:nvPr/>
        </p:nvSpPr>
        <p:spPr>
          <a:xfrm>
            <a:off x="9175437" y="2174288"/>
            <a:ext cx="2825219" cy="50405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A564C45-2CDE-AE7D-5D83-7123F831F77B}"/>
              </a:ext>
            </a:extLst>
          </p:cNvPr>
          <p:cNvSpPr/>
          <p:nvPr/>
        </p:nvSpPr>
        <p:spPr>
          <a:xfrm>
            <a:off x="6458534" y="4012738"/>
            <a:ext cx="576064" cy="30719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83BE683-81F2-652B-1EBB-CF23264CB36F}"/>
              </a:ext>
            </a:extLst>
          </p:cNvPr>
          <p:cNvSpPr/>
          <p:nvPr/>
        </p:nvSpPr>
        <p:spPr>
          <a:xfrm>
            <a:off x="4552805" y="4061487"/>
            <a:ext cx="576064" cy="30719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A13A557-59ED-ECD8-58BB-A4EEBA416528}"/>
              </a:ext>
            </a:extLst>
          </p:cNvPr>
          <p:cNvSpPr/>
          <p:nvPr/>
        </p:nvSpPr>
        <p:spPr>
          <a:xfrm>
            <a:off x="4867849" y="2096518"/>
            <a:ext cx="2725095" cy="3827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FB3AF0-8162-BA91-E5A0-CA2E6383C99B}"/>
              </a:ext>
            </a:extLst>
          </p:cNvPr>
          <p:cNvSpPr txBox="1"/>
          <p:nvPr/>
        </p:nvSpPr>
        <p:spPr>
          <a:xfrm>
            <a:off x="255587" y="4458450"/>
            <a:ext cx="4063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Mixed-Integer Programming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NP-hard problem</a:t>
            </a:r>
            <a:endParaRPr lang="zh-CN" altLang="en-US" sz="2400" dirty="0"/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Lose real-time capability </a:t>
            </a:r>
          </a:p>
          <a:p>
            <a:pPr algn="ctr"/>
            <a:endParaRPr lang="zh-CN" altLang="en-US" sz="2400" dirty="0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686C0E75-2B5D-AEEE-E943-FFC3FC0E3CB4}"/>
              </a:ext>
            </a:extLst>
          </p:cNvPr>
          <p:cNvSpPr/>
          <p:nvPr/>
        </p:nvSpPr>
        <p:spPr>
          <a:xfrm>
            <a:off x="1936513" y="3860872"/>
            <a:ext cx="576064" cy="7084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49D38F2E-E3F5-63C2-160A-86C0ADCF2E29}"/>
              </a:ext>
            </a:extLst>
          </p:cNvPr>
          <p:cNvSpPr/>
          <p:nvPr/>
        </p:nvSpPr>
        <p:spPr>
          <a:xfrm>
            <a:off x="1936513" y="4871691"/>
            <a:ext cx="576064" cy="3575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906B9FA8-06A7-7455-E627-59266F645126}"/>
              </a:ext>
            </a:extLst>
          </p:cNvPr>
          <p:cNvSpPr/>
          <p:nvPr/>
        </p:nvSpPr>
        <p:spPr>
          <a:xfrm>
            <a:off x="1936513" y="5609872"/>
            <a:ext cx="576064" cy="4295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87AE3D4-99B8-4C58-079F-3B8B149C900C}"/>
              </a:ext>
            </a:extLst>
          </p:cNvPr>
          <p:cNvSpPr txBox="1"/>
          <p:nvPr/>
        </p:nvSpPr>
        <p:spPr>
          <a:xfrm>
            <a:off x="2581911" y="3860872"/>
            <a:ext cx="2011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A common  solving method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60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948960-803F-D34C-54AC-2611F5D87CA3}"/>
              </a:ext>
            </a:extLst>
          </p:cNvPr>
          <p:cNvSpPr txBox="1"/>
          <p:nvPr/>
        </p:nvSpPr>
        <p:spPr>
          <a:xfrm>
            <a:off x="839416" y="1340768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Signal Temporal Logic – Another encoding Method</a:t>
            </a:r>
            <a:endParaRPr lang="zh-CN" altLang="en-US" sz="3600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8E10AA1F-ED9C-E879-5E9A-78D595DA0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065" y="2204864"/>
            <a:ext cx="5178952" cy="3888432"/>
          </a:xfrm>
          <a:prstGeom prst="rect">
            <a:avLst/>
          </a:prstGeom>
        </p:spPr>
      </p:pic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03572E7E-4AC5-EBDD-2AA0-CEBB3C464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2420888"/>
            <a:ext cx="4824536" cy="361840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B0B058B-1EB5-8D9D-AAAB-7C2F78340047}"/>
              </a:ext>
            </a:extLst>
          </p:cNvPr>
          <p:cNvSpPr txBox="1"/>
          <p:nvPr/>
        </p:nvSpPr>
        <p:spPr>
          <a:xfrm>
            <a:off x="3791744" y="278092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max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2171EDE-CBFD-EAC4-7287-A8F7820DEFF4}"/>
              </a:ext>
            </a:extLst>
          </p:cNvPr>
          <p:cNvSpPr txBox="1"/>
          <p:nvPr/>
        </p:nvSpPr>
        <p:spPr>
          <a:xfrm>
            <a:off x="4583832" y="384532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min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5ACDBA7-714C-1911-C6BD-DEE163B9BFFC}"/>
              </a:ext>
            </a:extLst>
          </p:cNvPr>
          <p:cNvSpPr txBox="1"/>
          <p:nvPr/>
        </p:nvSpPr>
        <p:spPr>
          <a:xfrm>
            <a:off x="1919536" y="372632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min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E036D0A-734C-47FD-5209-0163C4D5EA6B}"/>
              </a:ext>
            </a:extLst>
          </p:cNvPr>
          <p:cNvSpPr txBox="1"/>
          <p:nvPr/>
        </p:nvSpPr>
        <p:spPr>
          <a:xfrm>
            <a:off x="1140512" y="454580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max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CDFF34E-AEEB-40B6-C3EC-728CD159755B}"/>
              </a:ext>
            </a:extLst>
          </p:cNvPr>
          <p:cNvSpPr txBox="1"/>
          <p:nvPr/>
        </p:nvSpPr>
        <p:spPr>
          <a:xfrm>
            <a:off x="2294623" y="467172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min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7712FEA-F479-00E6-C1E5-B1FC72C82D9F}"/>
              </a:ext>
            </a:extLst>
          </p:cNvPr>
          <p:cNvSpPr txBox="1"/>
          <p:nvPr/>
        </p:nvSpPr>
        <p:spPr>
          <a:xfrm>
            <a:off x="3411044" y="463915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max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389733D-4E2A-8B36-C997-FA0A5301812A}"/>
              </a:ext>
            </a:extLst>
          </p:cNvPr>
          <p:cNvSpPr txBox="1"/>
          <p:nvPr/>
        </p:nvSpPr>
        <p:spPr>
          <a:xfrm>
            <a:off x="4527465" y="464844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min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D8A43D6-07A4-4B92-D2D2-C767DDD39423}"/>
              </a:ext>
            </a:extLst>
          </p:cNvPr>
          <p:cNvSpPr txBox="1"/>
          <p:nvPr/>
        </p:nvSpPr>
        <p:spPr>
          <a:xfrm>
            <a:off x="9696400" y="278092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max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6AB71D8-0A19-B8B0-4D76-EEA1D3B67DC7}"/>
              </a:ext>
            </a:extLst>
          </p:cNvPr>
          <p:cNvSpPr txBox="1"/>
          <p:nvPr/>
        </p:nvSpPr>
        <p:spPr>
          <a:xfrm>
            <a:off x="7392144" y="426982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min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3EF7EAC-8305-7D7C-01AA-D308FAC6DD0F}"/>
              </a:ext>
            </a:extLst>
          </p:cNvPr>
          <p:cNvSpPr/>
          <p:nvPr/>
        </p:nvSpPr>
        <p:spPr>
          <a:xfrm>
            <a:off x="4566282" y="3765764"/>
            <a:ext cx="61405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388956A-8241-4A43-02ED-C3B50458B33A}"/>
              </a:ext>
            </a:extLst>
          </p:cNvPr>
          <p:cNvSpPr/>
          <p:nvPr/>
        </p:nvSpPr>
        <p:spPr>
          <a:xfrm>
            <a:off x="3805105" y="2784772"/>
            <a:ext cx="61405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FDFFF7-1C40-4033-2A81-0669A721510E}"/>
              </a:ext>
            </a:extLst>
          </p:cNvPr>
          <p:cNvSpPr txBox="1"/>
          <p:nvPr/>
        </p:nvSpPr>
        <p:spPr>
          <a:xfrm>
            <a:off x="4716925" y="2833142"/>
            <a:ext cx="3244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Use some continuous approximation functions to replace min/max functions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F8C2692-963C-7657-450A-F9511CA927C4}"/>
              </a:ext>
            </a:extLst>
          </p:cNvPr>
          <p:cNvSpPr/>
          <p:nvPr/>
        </p:nvSpPr>
        <p:spPr>
          <a:xfrm>
            <a:off x="4483195" y="4545807"/>
            <a:ext cx="61405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FA5D1E7-AE0E-926F-5C4D-FF197E91E452}"/>
              </a:ext>
            </a:extLst>
          </p:cNvPr>
          <p:cNvSpPr/>
          <p:nvPr/>
        </p:nvSpPr>
        <p:spPr>
          <a:xfrm>
            <a:off x="3391928" y="4571790"/>
            <a:ext cx="61405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70469E5-8A55-0953-F0D8-BF649F335142}"/>
              </a:ext>
            </a:extLst>
          </p:cNvPr>
          <p:cNvSpPr/>
          <p:nvPr/>
        </p:nvSpPr>
        <p:spPr>
          <a:xfrm>
            <a:off x="1841598" y="3710599"/>
            <a:ext cx="61405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F7B2819-509A-602D-DCCA-C243A7B88705}"/>
              </a:ext>
            </a:extLst>
          </p:cNvPr>
          <p:cNvSpPr/>
          <p:nvPr/>
        </p:nvSpPr>
        <p:spPr>
          <a:xfrm>
            <a:off x="2219937" y="4604358"/>
            <a:ext cx="61405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D2623C1-AE96-8A7E-B40E-B2D314C1B5E7}"/>
              </a:ext>
            </a:extLst>
          </p:cNvPr>
          <p:cNvSpPr/>
          <p:nvPr/>
        </p:nvSpPr>
        <p:spPr>
          <a:xfrm>
            <a:off x="1140512" y="4504428"/>
            <a:ext cx="61405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5D55AF1-0A3C-0B91-1FF2-064C8F8E41D1}"/>
              </a:ext>
            </a:extLst>
          </p:cNvPr>
          <p:cNvSpPr/>
          <p:nvPr/>
        </p:nvSpPr>
        <p:spPr>
          <a:xfrm>
            <a:off x="7333731" y="4220899"/>
            <a:ext cx="61405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9260C94-C594-205A-2F7E-C750A86EF354}"/>
              </a:ext>
            </a:extLst>
          </p:cNvPr>
          <p:cNvSpPr/>
          <p:nvPr/>
        </p:nvSpPr>
        <p:spPr>
          <a:xfrm>
            <a:off x="9689342" y="2772014"/>
            <a:ext cx="61405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1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948960-803F-D34C-54AC-2611F5D87CA3}"/>
              </a:ext>
            </a:extLst>
          </p:cNvPr>
          <p:cNvSpPr txBox="1"/>
          <p:nvPr/>
        </p:nvSpPr>
        <p:spPr>
          <a:xfrm>
            <a:off x="839416" y="1340768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Signal Temporal Logic – Approximation min/max 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B12620-C783-A5A7-784A-34085B96E77B}"/>
                  </a:ext>
                </a:extLst>
              </p:cNvPr>
              <p:cNvSpPr txBox="1"/>
              <p:nvPr/>
            </p:nvSpPr>
            <p:spPr>
              <a:xfrm>
                <a:off x="551384" y="2348880"/>
                <a:ext cx="4728870" cy="2024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kern="100" dirty="0">
                    <a:effectLst/>
                    <a:latin typeface="+mj-lt"/>
                    <a:ea typeface="等线" panose="02010600030101010101" pitchFamily="2" charset="-122"/>
                    <a:cs typeface="Times New Roman" panose="02020603050405020304" pitchFamily="18" charset="0"/>
                  </a:rPr>
                  <a:t>1. For multiple inputs[3]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zh-CN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de-DE" altLang="zh-CN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e>
                      </m:acc>
                      <m:d>
                        <m:d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de-DE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altLang="zh-CN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de-DE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den>
                      </m:f>
                      <m:r>
                        <m:rPr>
                          <m:nor/>
                        </m:rPr>
                        <a:rPr lang="de-DE" altLang="zh-CN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log</m:t>
                      </m:r>
                      <m:d>
                        <m:d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de-DE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de-DE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CN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de-DE" altLang="zh-CN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max</m:t>
                          </m:r>
                        </m:e>
                      </m:acc>
                      <m:d>
                        <m:d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DE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de-DE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de-DE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altLang="zh-CN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de-DE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p>
                            <m:sSup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de-DE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de-DE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B12620-C783-A5A7-784A-34085B96E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348880"/>
                <a:ext cx="4728870" cy="2024529"/>
              </a:xfrm>
              <a:prstGeom prst="rect">
                <a:avLst/>
              </a:prstGeom>
              <a:blipFill>
                <a:blip r:embed="rId2"/>
                <a:stretch>
                  <a:fillRect l="-1031" t="-1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BDDE4F4-AF58-70D9-095B-6624A487E552}"/>
              </a:ext>
            </a:extLst>
          </p:cNvPr>
          <p:cNvSpPr txBox="1"/>
          <p:nvPr/>
        </p:nvSpPr>
        <p:spPr>
          <a:xfrm>
            <a:off x="281790" y="6396335"/>
            <a:ext cx="1144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[3]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Gilpin, Yann, Vince Kurtz, and Hai Lin. "A smooth robustness measure of signal temporal logic for symbolic control."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Control Systems Letters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5.1 (2020): 241-246.</a:t>
            </a:r>
            <a:endParaRPr lang="zh-CN" alt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4831414-897D-DF0B-5D1C-DB6A274F9E3E}"/>
                  </a:ext>
                </a:extLst>
              </p:cNvPr>
              <p:cNvSpPr txBox="1"/>
              <p:nvPr/>
            </p:nvSpPr>
            <p:spPr>
              <a:xfrm>
                <a:off x="5447928" y="2348880"/>
                <a:ext cx="6551200" cy="2442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kern="100" dirty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2. </a:t>
                </a:r>
                <a:r>
                  <a:rPr lang="en-US" altLang="zh-CN" kern="100" dirty="0">
                    <a:latin typeface="+mj-lt"/>
                    <a:ea typeface="等线" panose="02010600030101010101" pitchFamily="2" charset="-122"/>
                    <a:cs typeface="Times New Roman" panose="02020603050405020304" pitchFamily="18" charset="0"/>
                  </a:rPr>
                  <a:t>For two inputs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altLang="zh-CN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smin</m:t>
                      </m:r>
                      <m:d>
                        <m:d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de-DE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de-DE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altLang="zh-CN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de-DE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de-DE" altLang="zh-CN" i="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if</m:t>
                              </m:r>
                              <m:r>
                                <a:rPr lang="de-DE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de-DE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r>
                                <a:rPr lang="de-DE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≥ 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r>
                                <a:rPr lang="de-DE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altLang="zh-CN" i="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if</m:t>
                              </m:r>
                              <m:r>
                                <a:rPr lang="de-DE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de-DE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r>
                                <a:rPr lang="de-DE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≤− 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h𝑏</m:t>
                              </m:r>
                              <m:r>
                                <a:rPr lang="en-US" altLang="zh-CN" b="0" i="1" kern="100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𝐶h</m:t>
                              </m:r>
                              <m:d>
                                <m:d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zh-CN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if</m:t>
                              </m:r>
                              <m:r>
                                <a:rPr lang="en-US" altLang="zh-CN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d>
                                <m:d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altLang="zh-CN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smax</m:t>
                      </m:r>
                      <m:d>
                        <m:d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de-DE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de-DE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altLang="zh-CN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r>
                        <m:rPr>
                          <m:nor/>
                        </m:rPr>
                        <a:rPr lang="de-DE" altLang="zh-CN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smin</m:t>
                      </m:r>
                      <m:d>
                        <m:d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DE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de-DE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,−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de-DE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zh-CN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sz="240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4831414-897D-DF0B-5D1C-DB6A274F9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2348880"/>
                <a:ext cx="6551200" cy="2442400"/>
              </a:xfrm>
              <a:prstGeom prst="rect">
                <a:avLst/>
              </a:prstGeom>
              <a:blipFill>
                <a:blip r:embed="rId3"/>
                <a:stretch>
                  <a:fillRect l="-838" t="-1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8BFE1A9-D06A-B615-C720-F449AC6F8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112" y="4441378"/>
            <a:ext cx="2808312" cy="17301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2FBA7A6-763D-8A3E-110C-DFD52B1A4107}"/>
              </a:ext>
            </a:extLst>
          </p:cNvPr>
          <p:cNvSpPr txBox="1"/>
          <p:nvPr/>
        </p:nvSpPr>
        <p:spPr>
          <a:xfrm>
            <a:off x="6960096" y="6145438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Source: https://www.shadertoy.com/view/Ml3Gz8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89692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1530</TotalTime>
  <Words>1181</Words>
  <Application>Microsoft Office PowerPoint</Application>
  <DocSecurity>0</DocSecurity>
  <PresentationFormat>宽屏</PresentationFormat>
  <Paragraphs>215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NimbusRomNo9L-ReguItal</vt:lpstr>
      <vt:lpstr>等线</vt:lpstr>
      <vt:lpstr>Arial</vt:lpstr>
      <vt:lpstr>Calibri</vt:lpstr>
      <vt:lpstr>Cambria Math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Meeting</dc:title>
  <dc:subject/>
  <dc:creator>Robin Dietrich</dc:creator>
  <cp:keywords/>
  <dc:description/>
  <cp:lastModifiedBy>Mo Chen</cp:lastModifiedBy>
  <cp:revision>799</cp:revision>
  <dcterms:created xsi:type="dcterms:W3CDTF">2020-07-10T07:29:49Z</dcterms:created>
  <dcterms:modified xsi:type="dcterms:W3CDTF">2023-07-02T19:25:30Z</dcterms:modified>
  <cp:category/>
  <dc:identifier/>
  <cp:contentStatus/>
  <dc:language>de-DE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